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5" r:id="rId1"/>
  </p:sldMasterIdLst>
  <p:notesMasterIdLst>
    <p:notesMasterId r:id="rId27"/>
  </p:notesMasterIdLst>
  <p:handoutMasterIdLst>
    <p:handoutMasterId r:id="rId28"/>
  </p:handoutMasterIdLst>
  <p:sldIdLst>
    <p:sldId id="256" r:id="rId2"/>
    <p:sldId id="266" r:id="rId3"/>
    <p:sldId id="267" r:id="rId4"/>
    <p:sldId id="257" r:id="rId5"/>
    <p:sldId id="258" r:id="rId6"/>
    <p:sldId id="259" r:id="rId7"/>
    <p:sldId id="260" r:id="rId8"/>
    <p:sldId id="269" r:id="rId9"/>
    <p:sldId id="262" r:id="rId10"/>
    <p:sldId id="281" r:id="rId11"/>
    <p:sldId id="268" r:id="rId12"/>
    <p:sldId id="270" r:id="rId13"/>
    <p:sldId id="303" r:id="rId14"/>
    <p:sldId id="272" r:id="rId15"/>
    <p:sldId id="273" r:id="rId16"/>
    <p:sldId id="274" r:id="rId17"/>
    <p:sldId id="282" r:id="rId18"/>
    <p:sldId id="308" r:id="rId19"/>
    <p:sldId id="309" r:id="rId20"/>
    <p:sldId id="283" r:id="rId21"/>
    <p:sldId id="278" r:id="rId22"/>
    <p:sldId id="285" r:id="rId23"/>
    <p:sldId id="276" r:id="rId24"/>
    <p:sldId id="302" r:id="rId25"/>
    <p:sldId id="277" r:id="rId26"/>
  </p:sldIdLst>
  <p:sldSz cx="9144000" cy="6858000" type="screen4x3"/>
  <p:notesSz cx="6858000" cy="9144000"/>
  <p:custDataLst>
    <p:tags r:id="rId29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7070DE"/>
    <a:srgbClr val="006600"/>
    <a:srgbClr val="FF33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289" autoAdjust="0"/>
    <p:restoredTop sz="94660"/>
  </p:normalViewPr>
  <p:slideViewPr>
    <p:cSldViewPr>
      <p:cViewPr varScale="1">
        <p:scale>
          <a:sx n="66" d="100"/>
          <a:sy n="66" d="100"/>
        </p:scale>
        <p:origin x="-14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r>
              <a:rPr lang="zh-CN" altLang="en-US"/>
              <a:t>教学无忧http://jiaoxue5u.taobao.com/专注中小学 教学事业！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072EBA5A-7E72-40A6-8C5D-DF321FD78F5C}" type="datetime1">
              <a:rPr lang="zh-CN" altLang="en-US"/>
              <a:pPr/>
              <a:t>2015/8/26 Wednesday</a:t>
            </a:fld>
            <a:endParaRPr lang="en-US" altLang="zh-CN"/>
          </a:p>
        </p:txBody>
      </p:sp>
      <p:sp>
        <p:nvSpPr>
          <p:cNvPr id="634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r>
              <a:rPr lang="zh-CN" altLang="en-US"/>
              <a:t>唯一客服qq 1119139686  欢迎跟我们联系</a:t>
            </a:r>
            <a:endParaRPr lang="en-US" altLang="zh-CN"/>
          </a:p>
        </p:txBody>
      </p:sp>
      <p:sp>
        <p:nvSpPr>
          <p:cNvPr id="634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79AE89FB-6043-4237-B457-8058948BC465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489137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r>
              <a:rPr lang="zh-CN" altLang="en-US"/>
              <a:t>教学无忧http://jiaoxue5u.taobao.com/专注中小学 教学事业！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5D570C15-B4C5-4E2D-88F3-1242F752E577}" type="datetime1">
              <a:rPr lang="zh-CN" altLang="en-US"/>
              <a:pPr/>
              <a:t>2015/8/26 Wednesday</a:t>
            </a:fld>
            <a:endParaRPr lang="en-US" altLang="zh-CN"/>
          </a:p>
        </p:txBody>
      </p:sp>
      <p:sp>
        <p:nvSpPr>
          <p:cNvPr id="604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04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604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r>
              <a:rPr lang="zh-CN" altLang="en-US"/>
              <a:t>唯一客服qq 1119139686  欢迎跟我们联系</a:t>
            </a:r>
            <a:endParaRPr lang="en-US" altLang="zh-CN"/>
          </a:p>
        </p:txBody>
      </p:sp>
      <p:sp>
        <p:nvSpPr>
          <p:cNvPr id="604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612CEDB6-BC47-46A6-A222-D00DC2BE4A42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0315357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zh-CN" altLang="en-US"/>
              <a:t>教学无忧http://jiaoxue5u.taobao.com/专注中小学 教学事业！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6C2F53A0-8181-4CF9-BDAC-27121B699319}" type="datetime1">
              <a:rPr lang="zh-CN" altLang="en-US"/>
              <a:pPr/>
              <a:t>2015/8/26 Wednesday</a:t>
            </a:fld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zh-CN" altLang="en-US"/>
              <a:t>唯一客服qq 1119139686  欢迎跟我们联系</a:t>
            </a:r>
            <a:endParaRPr lang="en-US" altLang="zh-CN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87A455-F6C0-4A42-8B78-6BC915112470}" type="slidenum">
              <a:rPr lang="zh-CN" altLang="en-US"/>
              <a:pPr/>
              <a:t>1</a:t>
            </a:fld>
            <a:endParaRPr lang="en-US" altLang="zh-CN"/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/>
              <a:t>http://www.zxxk.com/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69076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zh-CN" altLang="en-US"/>
              <a:t>教学无忧http://jiaoxue5u.taobao.com/专注中小学 教学事业！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E905CDAF-99DF-4E0D-8E58-4DAD80888825}" type="datetime1">
              <a:rPr lang="zh-CN" altLang="en-US"/>
              <a:pPr/>
              <a:t>2015/8/26 Wednesday</a:t>
            </a:fld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zh-CN" altLang="en-US"/>
              <a:t>唯一客服qq 1119139686  欢迎跟我们联系</a:t>
            </a:r>
            <a:endParaRPr lang="en-US" altLang="zh-CN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EAA742D-7F82-47F8-808B-41AA42C0F86E}" type="slidenum">
              <a:rPr lang="zh-CN" altLang="en-US"/>
              <a:pPr/>
              <a:t>5</a:t>
            </a:fld>
            <a:endParaRPr lang="en-US" altLang="zh-CN"/>
          </a:p>
        </p:txBody>
      </p:sp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/>
              <a:t>http://www.zxxk.com/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42413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92AEC8-5459-4EEC-BCA4-F8FE05D4660E}" type="datetime1">
              <a:rPr lang="zh-CN" altLang="en-US"/>
              <a:pPr/>
              <a:t>2015/8/26 Wednesday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课件来源于jiaoxue5u.taobao.com</a:t>
            </a: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976512-94C5-4BD3-9B8D-3FC7A5F814F4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39445455"/>
      </p:ext>
    </p:extLst>
  </p:cSld>
  <p:clrMapOvr>
    <a:masterClrMapping/>
  </p:clrMapOvr>
  <p:transition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413308-7546-44EC-8983-2BF0091107EA}" type="datetime1">
              <a:rPr lang="zh-CN" altLang="en-US"/>
              <a:pPr/>
              <a:t>2015/8/26 Wednesday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课件来源于jiaoxue5u.taobao.com</a:t>
            </a: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AED41D0-9CE9-45C7-A535-9601C01E3039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33742335"/>
      </p:ext>
    </p:extLst>
  </p:cSld>
  <p:clrMapOvr>
    <a:masterClrMapping/>
  </p:clrMapOvr>
  <p:transition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7ED3F1-FEFA-4AE3-B871-4C684B47B502}" type="datetime1">
              <a:rPr lang="zh-CN" altLang="en-US"/>
              <a:pPr/>
              <a:t>2015/8/26 Wednesday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课件来源于jiaoxue5u.taobao.com</a:t>
            </a: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9986F4-D42F-477E-BC7E-C65819428CCA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79335445"/>
      </p:ext>
    </p:extLst>
  </p:cSld>
  <p:clrMapOvr>
    <a:masterClrMapping/>
  </p:clrMapOvr>
  <p:transition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C8597C-458A-4DE7-8E0C-E28025F18BB6}" type="datetime1">
              <a:rPr lang="zh-CN" altLang="en-US"/>
              <a:pPr/>
              <a:t>2015/8/26 Wednesday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课件来源于jiaoxue5u.taobao.com</a:t>
            </a: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C06922D-A599-4C9B-A06C-8F04C7C61061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75897709"/>
      </p:ext>
    </p:extLst>
  </p:cSld>
  <p:clrMapOvr>
    <a:masterClrMapping/>
  </p:clrMapOvr>
  <p:transition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1BDF1E9-4692-4EE9-BF3D-61E752C68755}" type="datetime1">
              <a:rPr lang="zh-CN" altLang="en-US"/>
              <a:pPr/>
              <a:t>2015/8/26 Wednesday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课件来源于jiaoxue5u.taobao.com</a:t>
            </a: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79D3F67-B956-4C38-94C8-6FE477CA9F47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69894986"/>
      </p:ext>
    </p:extLst>
  </p:cSld>
  <p:clrMapOvr>
    <a:masterClrMapping/>
  </p:clrMapOvr>
  <p:transition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527991B-AA53-4AB9-A16D-F0890751671E}" type="datetime1">
              <a:rPr lang="zh-CN" altLang="en-US"/>
              <a:pPr/>
              <a:t>2015/8/26 Wednesday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课件来源于jiaoxue5u.taobao.com</a:t>
            </a: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E974DE-3174-414F-B691-8B28EEF515FB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80212383"/>
      </p:ext>
    </p:extLst>
  </p:cSld>
  <p:clrMapOvr>
    <a:masterClrMapping/>
  </p:clrMapOvr>
  <p:transition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F71B4A3-DE17-4C84-B971-2EDB6BE11D37}" type="datetime1">
              <a:rPr lang="zh-CN" altLang="en-US"/>
              <a:pPr/>
              <a:t>2015/8/26 Wednesday</a:t>
            </a:fld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课件来源于jiaoxue5u.taobao.com</a:t>
            </a: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3DA2E2-13CA-4F2A-93EA-5C0D29BDAB3A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28402888"/>
      </p:ext>
    </p:extLst>
  </p:cSld>
  <p:clrMapOvr>
    <a:masterClrMapping/>
  </p:clrMapOvr>
  <p:transition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126B1C-D866-4868-83DC-31E958EAC176}" type="datetime1">
              <a:rPr lang="zh-CN" altLang="en-US"/>
              <a:pPr/>
              <a:t>2015/8/26 Wednesday</a:t>
            </a:fld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课件来源于jiaoxue5u.taobao.com</a:t>
            </a: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9407A1F-814D-4AF8-B492-F2A56E1905F7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84242955"/>
      </p:ext>
    </p:extLst>
  </p:cSld>
  <p:clrMapOvr>
    <a:masterClrMapping/>
  </p:clrMapOvr>
  <p:transition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F5141F-FBC6-41CC-8EA5-01D15820C13B}" type="datetime1">
              <a:rPr lang="zh-CN" altLang="en-US"/>
              <a:pPr/>
              <a:t>2015/8/26 Wednesday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课件来源于jiaoxue5u.taobao.com</a:t>
            </a: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BD71C9-94C7-4D38-87E3-FC5196454C69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81652366"/>
      </p:ext>
    </p:extLst>
  </p:cSld>
  <p:clrMapOvr>
    <a:masterClrMapping/>
  </p:clrMapOvr>
  <p:transition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8FED308-3E5E-4229-B9E9-B26A435C28B1}" type="datetime1">
              <a:rPr lang="zh-CN" altLang="en-US"/>
              <a:pPr/>
              <a:t>2015/8/26 Wednesday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课件来源于jiaoxue5u.taobao.com</a:t>
            </a: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A65C93-FA8C-49D5-8CC5-BD593F9119E9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19579811"/>
      </p:ext>
    </p:extLst>
  </p:cSld>
  <p:clrMapOvr>
    <a:masterClrMapping/>
  </p:clrMapOvr>
  <p:transition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052449E-9DC8-4AD9-A3BB-7AE970BFE436}" type="datetime1">
              <a:rPr lang="zh-CN" altLang="en-US"/>
              <a:pPr/>
              <a:t>2015/8/26 Wednesday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课件来源于jiaoxue5u.taobao.com</a:t>
            </a: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38CA91A-BACE-45CE-8AEB-9133E481A82C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02339093"/>
      </p:ext>
    </p:extLst>
  </p:cSld>
  <p:clrMapOvr>
    <a:masterClrMapping/>
  </p:clrMapOvr>
  <p:transition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37323C2E-B654-486B-9DB3-DF656C224600}" type="datetime1">
              <a:rPr lang="zh-CN" altLang="en-US"/>
              <a:pPr/>
              <a:t>2015/8/26 Wednesday</a:t>
            </a:fld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zh-CN" altLang="en-US"/>
              <a:t>课件来源于jiaoxue5u.taobao.com</a:t>
            </a: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EA98315-77D2-4F04-B707-B2EFAC85B46F}" type="slidenum">
              <a:rPr lang="zh-CN" altLang="en-US"/>
              <a:pPr/>
              <a:t>‹#›</a:t>
            </a:fld>
            <a:endParaRPr lang="en-US" altLang="zh-CN"/>
          </a:p>
        </p:txBody>
      </p:sp>
      <p:pic>
        <p:nvPicPr>
          <p:cNvPr id="1031" name="Picture 7" descr="英格教育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8513" y="92075"/>
            <a:ext cx="573087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5" r:id="rId2"/>
    <p:sldLayoutId id="2147483674" r:id="rId3"/>
    <p:sldLayoutId id="2147483673" r:id="rId4"/>
    <p:sldLayoutId id="2147483672" r:id="rId5"/>
    <p:sldLayoutId id="2147483671" r:id="rId6"/>
    <p:sldLayoutId id="2147483670" r:id="rId7"/>
    <p:sldLayoutId id="2147483669" r:id="rId8"/>
    <p:sldLayoutId id="2147483668" r:id="rId9"/>
    <p:sldLayoutId id="2147483667" r:id="rId10"/>
    <p:sldLayoutId id="2147483666" r:id="rId11"/>
  </p:sldLayoutIdLst>
  <p:transition>
    <p:randomBar dir="vert"/>
  </p:transition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&#20154;&#25945;&#29256;&#20843;&#24180;&#32423;&#19978;&#20876;\unit\&#20154;&#25945;&#29256;&#21021;&#20013;&#35821;&#25991;&#20843;&#24180;&#32423;&#19978;&#20876;&#31532;&#20845;&#21333;&#20803;\&#20843;&#19978;&#20845;&#12298;&#19977;&#23777;&#12299;\&#19977;&#23777;&#65288;&#24352;&#31584;&#33521;&#26391;&#35835;&#65289;&#65293;linyuy.wma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5"/>
          <p:cNvSpPr txBox="1">
            <a:spLocks noChangeArrowheads="1"/>
          </p:cNvSpPr>
          <p:nvPr/>
        </p:nvSpPr>
        <p:spPr bwMode="auto">
          <a:xfrm>
            <a:off x="4286250" y="2643188"/>
            <a:ext cx="15843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 b="1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郦道元</a:t>
            </a:r>
          </a:p>
        </p:txBody>
      </p:sp>
      <p:sp>
        <p:nvSpPr>
          <p:cNvPr id="16387" name="Text Box 6"/>
          <p:cNvSpPr txBox="1">
            <a:spLocks noChangeArrowheads="1"/>
          </p:cNvSpPr>
          <p:nvPr/>
        </p:nvSpPr>
        <p:spPr bwMode="auto">
          <a:xfrm>
            <a:off x="5364163" y="6461125"/>
            <a:ext cx="377983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000" b="1">
                <a:solidFill>
                  <a:schemeClr val="bg1"/>
                </a:solidFill>
                <a:latin typeface="宋体" panose="02010600030101010101" pitchFamily="2" charset="-122"/>
              </a:rPr>
              <a:t>人教初中语文八年级上第六单元</a:t>
            </a: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4"/>
          <p:cNvSpPr>
            <a:spLocks noChangeArrowheads="1"/>
          </p:cNvSpPr>
          <p:nvPr/>
        </p:nvSpPr>
        <p:spPr bwMode="auto">
          <a:xfrm>
            <a:off x="827088" y="3068638"/>
            <a:ext cx="7848600" cy="228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    每至晴初霜旦，林寒涧肃，常有高猿长啸，属引凄异，空谷传响，哀转久绝。故渔者歌曰：</a:t>
            </a:r>
            <a:r>
              <a:rPr lang="zh-CN" altLang="en-US" sz="36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楷体_GB2312" pitchFamily="49" charset="-122"/>
              </a:rPr>
              <a:t>“</a:t>
            </a:r>
            <a:r>
              <a:rPr lang="zh-CN" altLang="en-US" sz="36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巴东三峡巫峡长，猿鸣三声泪沾裳。</a:t>
            </a:r>
            <a:r>
              <a:rPr lang="zh-CN" altLang="en-US" sz="36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楷体_GB2312" pitchFamily="49" charset="-122"/>
              </a:rPr>
              <a:t>”</a:t>
            </a:r>
            <a:r>
              <a:rPr lang="zh-CN" altLang="en-US" sz="3600" b="1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</a:rPr>
              <a:t> </a:t>
            </a:r>
          </a:p>
        </p:txBody>
      </p:sp>
      <p:sp>
        <p:nvSpPr>
          <p:cNvPr id="25603" name="Rectangle 5"/>
          <p:cNvSpPr>
            <a:spLocks noChangeArrowheads="1"/>
          </p:cNvSpPr>
          <p:nvPr/>
        </p:nvSpPr>
        <p:spPr bwMode="auto">
          <a:xfrm>
            <a:off x="827088" y="1125538"/>
            <a:ext cx="7559675" cy="173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    春冬之时，则素湍绿潭，回清倒影。绝巘多生怪柏，悬泉瀑布，飞漱其间，清荣峻茂，良多趣味。</a:t>
            </a:r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 </a:t>
            </a:r>
          </a:p>
        </p:txBody>
      </p:sp>
    </p:spTree>
  </p:cSld>
  <p:clrMapOvr>
    <a:masterClrMapping/>
  </p:clrMapOvr>
  <p:transition>
    <p:split orient="vert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Oval 8"/>
          <p:cNvSpPr>
            <a:spLocks noChangeArrowheads="1"/>
          </p:cNvSpPr>
          <p:nvPr/>
        </p:nvSpPr>
        <p:spPr bwMode="auto">
          <a:xfrm>
            <a:off x="2771775" y="1125538"/>
            <a:ext cx="3600450" cy="936625"/>
          </a:xfrm>
          <a:prstGeom prst="ellipse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solidFill>
              <a:srgbClr val="FF99CC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26627" name="Text Box 6"/>
          <p:cNvSpPr txBox="1">
            <a:spLocks noChangeArrowheads="1"/>
          </p:cNvSpPr>
          <p:nvPr/>
        </p:nvSpPr>
        <p:spPr bwMode="auto">
          <a:xfrm>
            <a:off x="3348038" y="1196975"/>
            <a:ext cx="2424112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400" b="1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整体把握</a:t>
            </a:r>
          </a:p>
        </p:txBody>
      </p:sp>
      <p:sp>
        <p:nvSpPr>
          <p:cNvPr id="26628" name="Text Box 7"/>
          <p:cNvSpPr txBox="1">
            <a:spLocks noChangeArrowheads="1"/>
          </p:cNvSpPr>
          <p:nvPr/>
        </p:nvSpPr>
        <p:spPr bwMode="auto">
          <a:xfrm>
            <a:off x="611188" y="2349500"/>
            <a:ext cx="7704137" cy="197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40000"/>
              </a:lnSpc>
            </a:pPr>
            <a:r>
              <a:rPr lang="zh-CN" altLang="en-US" sz="4400" b="1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楷体_GB2312" pitchFamily="49" charset="-122"/>
              </a:rPr>
              <a:t>       </a:t>
            </a:r>
            <a:r>
              <a:rPr lang="zh-CN" altLang="en-US" sz="4400" b="1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初读课文，对照注释，借助工具书，初步理解文意。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Oval 10"/>
          <p:cNvSpPr>
            <a:spLocks noChangeArrowheads="1"/>
          </p:cNvSpPr>
          <p:nvPr/>
        </p:nvSpPr>
        <p:spPr bwMode="auto">
          <a:xfrm>
            <a:off x="2916238" y="620713"/>
            <a:ext cx="3600450" cy="936625"/>
          </a:xfrm>
          <a:prstGeom prst="ellipse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solidFill>
              <a:srgbClr val="FF99CC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27651" name="Text Box 2"/>
          <p:cNvSpPr txBox="1">
            <a:spLocks noChangeArrowheads="1"/>
          </p:cNvSpPr>
          <p:nvPr/>
        </p:nvSpPr>
        <p:spPr bwMode="auto">
          <a:xfrm>
            <a:off x="3563938" y="620713"/>
            <a:ext cx="2520950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400" b="1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辨明词义</a:t>
            </a:r>
            <a:r>
              <a:rPr lang="zh-CN" altLang="en-US" sz="48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</a:p>
        </p:txBody>
      </p:sp>
      <p:sp>
        <p:nvSpPr>
          <p:cNvPr id="27652" name="Rectangle 11"/>
          <p:cNvSpPr>
            <a:spLocks noChangeArrowheads="1"/>
          </p:cNvSpPr>
          <p:nvPr/>
        </p:nvSpPr>
        <p:spPr bwMode="auto">
          <a:xfrm>
            <a:off x="323850" y="1724025"/>
            <a:ext cx="5472113" cy="3713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en-US" altLang="zh-CN" sz="3600" b="1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3600" b="1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en-US" sz="36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自</a:t>
            </a:r>
            <a:r>
              <a:rPr lang="zh-CN" altLang="en-US" sz="3600" b="1">
                <a:latin typeface="黑体" panose="02010609060101010101" pitchFamily="49" charset="-122"/>
                <a:ea typeface="黑体" panose="02010609060101010101" pitchFamily="49" charset="-122"/>
              </a:rPr>
              <a:t>三峡七百里中</a:t>
            </a:r>
          </a:p>
          <a:p>
            <a:pPr eaLnBrk="1" hangingPunct="1">
              <a:lnSpc>
                <a:spcPct val="110000"/>
              </a:lnSpc>
            </a:pPr>
            <a:r>
              <a:rPr lang="en-US" altLang="zh-CN" sz="3600" b="1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3600" b="1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en-US" sz="36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自</a:t>
            </a:r>
            <a:r>
              <a:rPr lang="zh-CN" altLang="en-US" sz="3600" b="1">
                <a:latin typeface="黑体" panose="02010609060101010101" pitchFamily="49" charset="-122"/>
                <a:ea typeface="黑体" panose="02010609060101010101" pitchFamily="49" charset="-122"/>
              </a:rPr>
              <a:t>非亭午夜分</a:t>
            </a:r>
          </a:p>
          <a:p>
            <a:pPr eaLnBrk="1" hangingPunct="1">
              <a:lnSpc>
                <a:spcPct val="110000"/>
              </a:lnSpc>
            </a:pPr>
            <a:r>
              <a:rPr lang="en-US" altLang="zh-CN" sz="3600" b="1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3600" b="1">
                <a:latin typeface="黑体" panose="02010609060101010101" pitchFamily="49" charset="-122"/>
                <a:ea typeface="黑体" panose="02010609060101010101" pitchFamily="49" charset="-122"/>
              </a:rPr>
              <a:t>、沿溯阻</a:t>
            </a:r>
            <a:r>
              <a:rPr lang="zh-CN" altLang="en-US" sz="36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绝</a:t>
            </a:r>
          </a:p>
          <a:p>
            <a:pPr eaLnBrk="1" hangingPunct="1">
              <a:lnSpc>
                <a:spcPct val="110000"/>
              </a:lnSpc>
            </a:pPr>
            <a:r>
              <a:rPr lang="en-US" altLang="zh-CN" sz="3600" b="1"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en-US" sz="3600" b="1">
                <a:latin typeface="黑体" panose="02010609060101010101" pitchFamily="49" charset="-122"/>
                <a:ea typeface="黑体" panose="02010609060101010101" pitchFamily="49" charset="-122"/>
              </a:rPr>
              <a:t>、哀转久</a:t>
            </a:r>
            <a:r>
              <a:rPr lang="zh-CN" altLang="en-US" sz="36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绝</a:t>
            </a:r>
          </a:p>
          <a:p>
            <a:pPr eaLnBrk="1" hangingPunct="1">
              <a:lnSpc>
                <a:spcPct val="110000"/>
              </a:lnSpc>
            </a:pPr>
            <a:r>
              <a:rPr lang="en-US" altLang="zh-CN" sz="3600" b="1"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r>
              <a:rPr lang="zh-CN" altLang="en-US" sz="3600" b="1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en-US" sz="36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绝</a:t>
            </a:r>
            <a:r>
              <a:rPr lang="zh-CN" altLang="en-US" sz="3600" b="1">
                <a:latin typeface="黑体" panose="02010609060101010101" pitchFamily="49" charset="-122"/>
                <a:ea typeface="黑体" panose="02010609060101010101" pitchFamily="49" charset="-122"/>
              </a:rPr>
              <a:t>（山献）多生怪柏</a:t>
            </a:r>
          </a:p>
          <a:p>
            <a:pPr eaLnBrk="1" hangingPunct="1">
              <a:lnSpc>
                <a:spcPct val="110000"/>
              </a:lnSpc>
            </a:pPr>
            <a:r>
              <a:rPr lang="en-US" altLang="zh-CN" sz="3600" b="1">
                <a:latin typeface="黑体" panose="02010609060101010101" pitchFamily="49" charset="-122"/>
                <a:ea typeface="黑体" panose="02010609060101010101" pitchFamily="49" charset="-122"/>
              </a:rPr>
              <a:t>6</a:t>
            </a:r>
            <a:r>
              <a:rPr lang="zh-CN" altLang="en-US" sz="3600" b="1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en-US" sz="36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虽</a:t>
            </a:r>
            <a:r>
              <a:rPr lang="zh-CN" altLang="en-US" sz="3600" b="1">
                <a:latin typeface="黑体" panose="02010609060101010101" pitchFamily="49" charset="-122"/>
                <a:ea typeface="黑体" panose="02010609060101010101" pitchFamily="49" charset="-122"/>
              </a:rPr>
              <a:t>乘</a:t>
            </a:r>
            <a:r>
              <a:rPr lang="zh-CN" altLang="en-US" sz="36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奔</a:t>
            </a:r>
            <a:r>
              <a:rPr lang="zh-CN" altLang="en-US" sz="3600" b="1">
                <a:latin typeface="黑体" panose="02010609060101010101" pitchFamily="49" charset="-122"/>
                <a:ea typeface="黑体" panose="02010609060101010101" pitchFamily="49" charset="-122"/>
              </a:rPr>
              <a:t>御风不以</a:t>
            </a:r>
            <a:r>
              <a:rPr lang="zh-CN" altLang="en-US" sz="36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疾</a:t>
            </a:r>
            <a:r>
              <a:rPr lang="zh-CN" altLang="en-US" sz="3600" b="1">
                <a:latin typeface="黑体" panose="02010609060101010101" pitchFamily="49" charset="-122"/>
                <a:ea typeface="黑体" panose="02010609060101010101" pitchFamily="49" charset="-122"/>
              </a:rPr>
              <a:t>也</a:t>
            </a:r>
          </a:p>
        </p:txBody>
      </p:sp>
      <p:sp>
        <p:nvSpPr>
          <p:cNvPr id="27653" name="Text Box 12"/>
          <p:cNvSpPr txBox="1">
            <a:spLocks noChangeArrowheads="1"/>
          </p:cNvSpPr>
          <p:nvPr/>
        </p:nvSpPr>
        <p:spPr bwMode="auto">
          <a:xfrm>
            <a:off x="4602163" y="1773238"/>
            <a:ext cx="83343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在</a:t>
            </a:r>
          </a:p>
        </p:txBody>
      </p:sp>
      <p:sp>
        <p:nvSpPr>
          <p:cNvPr id="27654" name="Text Box 13"/>
          <p:cNvSpPr txBox="1">
            <a:spLocks noChangeArrowheads="1"/>
          </p:cNvSpPr>
          <p:nvPr/>
        </p:nvSpPr>
        <p:spPr bwMode="auto">
          <a:xfrm>
            <a:off x="4140200" y="2355850"/>
            <a:ext cx="14398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如果</a:t>
            </a:r>
          </a:p>
        </p:txBody>
      </p:sp>
      <p:sp>
        <p:nvSpPr>
          <p:cNvPr id="27655" name="Text Box 14"/>
          <p:cNvSpPr txBox="1">
            <a:spLocks noChangeArrowheads="1"/>
          </p:cNvSpPr>
          <p:nvPr/>
        </p:nvSpPr>
        <p:spPr bwMode="auto">
          <a:xfrm>
            <a:off x="3276600" y="2997200"/>
            <a:ext cx="8636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断</a:t>
            </a:r>
          </a:p>
        </p:txBody>
      </p:sp>
      <p:sp>
        <p:nvSpPr>
          <p:cNvPr id="27656" name="Text Box 15"/>
          <p:cNvSpPr txBox="1">
            <a:spLocks noChangeArrowheads="1"/>
          </p:cNvSpPr>
          <p:nvPr/>
        </p:nvSpPr>
        <p:spPr bwMode="auto">
          <a:xfrm>
            <a:off x="3276600" y="3573463"/>
            <a:ext cx="1295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停止</a:t>
            </a:r>
          </a:p>
        </p:txBody>
      </p:sp>
      <p:sp>
        <p:nvSpPr>
          <p:cNvPr id="27657" name="Text Box 16"/>
          <p:cNvSpPr txBox="1">
            <a:spLocks noChangeArrowheads="1"/>
          </p:cNvSpPr>
          <p:nvPr/>
        </p:nvSpPr>
        <p:spPr bwMode="auto">
          <a:xfrm>
            <a:off x="5524500" y="4156075"/>
            <a:ext cx="2168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极（高）</a:t>
            </a:r>
          </a:p>
        </p:txBody>
      </p:sp>
      <p:sp>
        <p:nvSpPr>
          <p:cNvPr id="27658" name="Text Box 17"/>
          <p:cNvSpPr txBox="1">
            <a:spLocks noChangeArrowheads="1"/>
          </p:cNvSpPr>
          <p:nvPr/>
        </p:nvSpPr>
        <p:spPr bwMode="auto">
          <a:xfrm>
            <a:off x="811213" y="5300663"/>
            <a:ext cx="131286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即使</a:t>
            </a:r>
          </a:p>
        </p:txBody>
      </p:sp>
      <p:sp>
        <p:nvSpPr>
          <p:cNvPr id="27659" name="Text Box 18"/>
          <p:cNvSpPr txBox="1">
            <a:spLocks noChangeArrowheads="1"/>
          </p:cNvSpPr>
          <p:nvPr/>
        </p:nvSpPr>
        <p:spPr bwMode="auto">
          <a:xfrm>
            <a:off x="1979613" y="5300663"/>
            <a:ext cx="24257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奔驰的马</a:t>
            </a:r>
          </a:p>
        </p:txBody>
      </p:sp>
      <p:sp>
        <p:nvSpPr>
          <p:cNvPr id="27660" name="Text Box 19"/>
          <p:cNvSpPr txBox="1">
            <a:spLocks noChangeArrowheads="1"/>
          </p:cNvSpPr>
          <p:nvPr/>
        </p:nvSpPr>
        <p:spPr bwMode="auto">
          <a:xfrm>
            <a:off x="4229100" y="5308600"/>
            <a:ext cx="7032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快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6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76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9" dur="500"/>
                                        <p:tgtEl>
                                          <p:spTgt spid="2766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3" grpId="0" autoUpdateAnimBg="0"/>
      <p:bldP spid="27654" grpId="0" autoUpdateAnimBg="0"/>
      <p:bldP spid="27655" grpId="0" autoUpdateAnimBg="0"/>
      <p:bldP spid="27656" grpId="0" autoUpdateAnimBg="0"/>
      <p:bldP spid="27657" grpId="0" autoUpdateAnimBg="0"/>
      <p:bldP spid="27658" grpId="0" autoUpdateAnimBg="0"/>
      <p:bldP spid="27659" grpId="0"/>
      <p:bldP spid="2766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28625" y="1714500"/>
            <a:ext cx="8072438" cy="3240088"/>
          </a:xfrm>
          <a:noFill/>
        </p:spPr>
        <p:txBody>
          <a:bodyPr/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en-US" altLang="zh-CN" sz="3600" b="1" smtClean="0">
                <a:latin typeface="黑体" panose="02010609060101010101" pitchFamily="49" charset="-122"/>
                <a:ea typeface="黑体" panose="02010609060101010101" pitchFamily="49" charset="-122"/>
              </a:rPr>
              <a:t>7</a:t>
            </a:r>
            <a:r>
              <a:rPr lang="zh-CN" altLang="en-US" sz="3600" b="1" smtClean="0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en-US" sz="3600" b="1" smtClean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或</a:t>
            </a:r>
            <a:r>
              <a:rPr lang="zh-CN" altLang="en-US" sz="3600" b="1" smtClean="0">
                <a:latin typeface="黑体" panose="02010609060101010101" pitchFamily="49" charset="-122"/>
                <a:ea typeface="黑体" panose="02010609060101010101" pitchFamily="49" charset="-122"/>
              </a:rPr>
              <a:t>王命急宣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en-US" altLang="zh-CN" sz="3600" b="1" smtClean="0">
                <a:latin typeface="黑体" panose="02010609060101010101" pitchFamily="49" charset="-122"/>
                <a:ea typeface="黑体" panose="02010609060101010101" pitchFamily="49" charset="-122"/>
              </a:rPr>
              <a:t>8</a:t>
            </a:r>
            <a:r>
              <a:rPr lang="zh-CN" altLang="en-US" sz="3600" b="1" smtClean="0">
                <a:latin typeface="黑体" panose="02010609060101010101" pitchFamily="49" charset="-122"/>
                <a:ea typeface="黑体" panose="02010609060101010101" pitchFamily="49" charset="-122"/>
              </a:rPr>
              <a:t>、飞</a:t>
            </a:r>
            <a:r>
              <a:rPr lang="zh-CN" altLang="en-US" sz="3600" b="1" smtClean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漱</a:t>
            </a:r>
            <a:r>
              <a:rPr lang="zh-CN" altLang="en-US" sz="3600" b="1" smtClean="0">
                <a:latin typeface="黑体" panose="02010609060101010101" pitchFamily="49" charset="-122"/>
                <a:ea typeface="黑体" panose="02010609060101010101" pitchFamily="49" charset="-122"/>
              </a:rPr>
              <a:t>其间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en-US" altLang="zh-CN" sz="3600" b="1" smtClean="0">
                <a:latin typeface="黑体" panose="02010609060101010101" pitchFamily="49" charset="-122"/>
                <a:ea typeface="黑体" panose="02010609060101010101" pitchFamily="49" charset="-122"/>
              </a:rPr>
              <a:t>9</a:t>
            </a:r>
            <a:r>
              <a:rPr lang="zh-CN" altLang="en-US" sz="3600" b="1" smtClean="0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en-US" sz="3600" b="1" smtClean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至于</a:t>
            </a:r>
            <a:r>
              <a:rPr lang="zh-CN" altLang="en-US" sz="3600" b="1" smtClean="0">
                <a:latin typeface="黑体" panose="02010609060101010101" pitchFamily="49" charset="-122"/>
                <a:ea typeface="黑体" panose="02010609060101010101" pitchFamily="49" charset="-122"/>
              </a:rPr>
              <a:t>夏水襄陵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en-US" altLang="zh-CN" sz="3600" b="1" smtClean="0">
                <a:latin typeface="黑体" panose="02010609060101010101" pitchFamily="49" charset="-122"/>
                <a:ea typeface="黑体" panose="02010609060101010101" pitchFamily="49" charset="-122"/>
              </a:rPr>
              <a:t>10</a:t>
            </a:r>
            <a:r>
              <a:rPr lang="zh-CN" altLang="en-US" sz="3600" b="1" smtClean="0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en-US" sz="3600" b="1" smtClean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属引</a:t>
            </a:r>
            <a:r>
              <a:rPr lang="zh-CN" altLang="en-US" sz="3600" b="1" smtClean="0">
                <a:latin typeface="黑体" panose="02010609060101010101" pitchFamily="49" charset="-122"/>
                <a:ea typeface="黑体" panose="02010609060101010101" pitchFamily="49" charset="-122"/>
              </a:rPr>
              <a:t>凄异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en-US" altLang="zh-CN" sz="3600" b="1" smtClean="0">
                <a:latin typeface="黑体" panose="02010609060101010101" pitchFamily="49" charset="-122"/>
                <a:ea typeface="黑体" panose="02010609060101010101" pitchFamily="49" charset="-122"/>
              </a:rPr>
              <a:t>11</a:t>
            </a:r>
            <a:r>
              <a:rPr lang="zh-CN" altLang="en-US" sz="3600" b="1" smtClean="0">
                <a:latin typeface="黑体" panose="02010609060101010101" pitchFamily="49" charset="-122"/>
                <a:ea typeface="黑体" panose="02010609060101010101" pitchFamily="49" charset="-122"/>
              </a:rPr>
              <a:t>、清荣峻茂，</a:t>
            </a:r>
            <a:r>
              <a:rPr lang="zh-CN" altLang="en-US" sz="3600" b="1" smtClean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良</a:t>
            </a:r>
            <a:r>
              <a:rPr lang="zh-CN" altLang="en-US" sz="3600" b="1" smtClean="0">
                <a:latin typeface="黑体" panose="02010609060101010101" pitchFamily="49" charset="-122"/>
                <a:ea typeface="黑体" panose="02010609060101010101" pitchFamily="49" charset="-122"/>
              </a:rPr>
              <a:t>多趣味</a:t>
            </a:r>
          </a:p>
        </p:txBody>
      </p:sp>
      <p:sp>
        <p:nvSpPr>
          <p:cNvPr id="28675" name="Text Box 9"/>
          <p:cNvSpPr txBox="1">
            <a:spLocks noChangeArrowheads="1"/>
          </p:cNvSpPr>
          <p:nvPr/>
        </p:nvSpPr>
        <p:spPr bwMode="auto">
          <a:xfrm>
            <a:off x="4143375" y="1643063"/>
            <a:ext cx="1397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有时</a:t>
            </a:r>
          </a:p>
        </p:txBody>
      </p:sp>
      <p:sp>
        <p:nvSpPr>
          <p:cNvPr id="28676" name="Text Box 10"/>
          <p:cNvSpPr txBox="1">
            <a:spLocks noChangeArrowheads="1"/>
          </p:cNvSpPr>
          <p:nvPr/>
        </p:nvSpPr>
        <p:spPr bwMode="auto">
          <a:xfrm>
            <a:off x="4357688" y="2286000"/>
            <a:ext cx="37338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冲荡</a:t>
            </a:r>
          </a:p>
        </p:txBody>
      </p:sp>
      <p:sp>
        <p:nvSpPr>
          <p:cNvPr id="28677" name="Text Box 11"/>
          <p:cNvSpPr txBox="1">
            <a:spLocks noChangeArrowheads="1"/>
          </p:cNvSpPr>
          <p:nvPr/>
        </p:nvSpPr>
        <p:spPr bwMode="auto">
          <a:xfrm>
            <a:off x="4714875" y="2857500"/>
            <a:ext cx="25146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到了</a:t>
            </a:r>
          </a:p>
        </p:txBody>
      </p:sp>
      <p:sp>
        <p:nvSpPr>
          <p:cNvPr id="28678" name="Text Box 12"/>
          <p:cNvSpPr txBox="1">
            <a:spLocks noChangeArrowheads="1"/>
          </p:cNvSpPr>
          <p:nvPr/>
        </p:nvSpPr>
        <p:spPr bwMode="auto">
          <a:xfrm>
            <a:off x="4357688" y="3429000"/>
            <a:ext cx="33528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连续不断</a:t>
            </a:r>
          </a:p>
        </p:txBody>
      </p:sp>
      <p:sp>
        <p:nvSpPr>
          <p:cNvPr id="28679" name="Text Box 13"/>
          <p:cNvSpPr txBox="1">
            <a:spLocks noChangeArrowheads="1"/>
          </p:cNvSpPr>
          <p:nvPr/>
        </p:nvSpPr>
        <p:spPr bwMode="auto">
          <a:xfrm>
            <a:off x="5929313" y="4214813"/>
            <a:ext cx="260191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的确，实在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autoUpdateAnimBg="0"/>
      <p:bldP spid="28676" grpId="0" autoUpdateAnimBg="0"/>
      <p:bldP spid="28677" grpId="0" autoUpdateAnimBg="0"/>
      <p:bldP spid="28678" grpId="0" autoUpdateAnimBg="0"/>
      <p:bldP spid="28679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Oval 11"/>
          <p:cNvSpPr>
            <a:spLocks noChangeArrowheads="1"/>
          </p:cNvSpPr>
          <p:nvPr/>
        </p:nvSpPr>
        <p:spPr bwMode="auto">
          <a:xfrm>
            <a:off x="3132138" y="620713"/>
            <a:ext cx="3600450" cy="936625"/>
          </a:xfrm>
          <a:prstGeom prst="ellipse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solidFill>
              <a:srgbClr val="FF99CC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29699" name="Text Box 4"/>
          <p:cNvSpPr txBox="1">
            <a:spLocks noChangeArrowheads="1"/>
          </p:cNvSpPr>
          <p:nvPr/>
        </p:nvSpPr>
        <p:spPr bwMode="auto">
          <a:xfrm>
            <a:off x="3708400" y="620713"/>
            <a:ext cx="2519363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400" b="1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翻译句子</a:t>
            </a:r>
            <a:r>
              <a:rPr lang="zh-CN" altLang="en-US" sz="48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</a:p>
        </p:txBody>
      </p:sp>
      <p:grpSp>
        <p:nvGrpSpPr>
          <p:cNvPr id="29700" name="组合 11"/>
          <p:cNvGrpSpPr>
            <a:grpSpLocks/>
          </p:cNvGrpSpPr>
          <p:nvPr/>
        </p:nvGrpSpPr>
        <p:grpSpPr bwMode="auto">
          <a:xfrm>
            <a:off x="785813" y="1643063"/>
            <a:ext cx="7920037" cy="4456112"/>
            <a:chOff x="495" y="1035"/>
            <a:chExt cx="4989" cy="2807"/>
          </a:xfrm>
        </p:grpSpPr>
        <p:sp>
          <p:nvSpPr>
            <p:cNvPr id="29703" name="Text Box 5"/>
            <p:cNvSpPr txBox="1">
              <a:spLocks noChangeArrowheads="1"/>
            </p:cNvSpPr>
            <p:nvPr/>
          </p:nvSpPr>
          <p:spPr bwMode="auto">
            <a:xfrm>
              <a:off x="495" y="1035"/>
              <a:ext cx="3725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600" b="1">
                  <a:solidFill>
                    <a:srgbClr val="FF66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楷体_GB2312" pitchFamily="49" charset="-122"/>
                  <a:ea typeface="楷体_GB2312" pitchFamily="49" charset="-122"/>
                </a:rPr>
                <a:t>自非亭午夜分，不见曦月。 </a:t>
              </a:r>
            </a:p>
          </p:txBody>
        </p:sp>
        <p:sp>
          <p:nvSpPr>
            <p:cNvPr id="29704" name="Text Box 6"/>
            <p:cNvSpPr txBox="1">
              <a:spLocks noChangeArrowheads="1"/>
            </p:cNvSpPr>
            <p:nvPr/>
          </p:nvSpPr>
          <p:spPr bwMode="auto">
            <a:xfrm>
              <a:off x="540" y="1482"/>
              <a:ext cx="4944" cy="7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600" b="1">
                  <a:solidFill>
                    <a:srgbClr val="0066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楷体_GB2312" pitchFamily="49" charset="-122"/>
                  <a:ea typeface="楷体_GB2312" pitchFamily="49" charset="-122"/>
                </a:rPr>
                <a:t>翻译：若不是在正午、半夜的时候，连太阳和月亮也看不见。</a:t>
              </a:r>
            </a:p>
          </p:txBody>
        </p:sp>
        <p:sp>
          <p:nvSpPr>
            <p:cNvPr id="29705" name="Text Box 7"/>
            <p:cNvSpPr txBox="1">
              <a:spLocks noChangeArrowheads="1"/>
            </p:cNvSpPr>
            <p:nvPr/>
          </p:nvSpPr>
          <p:spPr bwMode="auto">
            <a:xfrm>
              <a:off x="515" y="2305"/>
              <a:ext cx="358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600" b="1">
                  <a:solidFill>
                    <a:srgbClr val="FF66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楷体_GB2312" pitchFamily="49" charset="-122"/>
                  <a:ea typeface="楷体_GB2312" pitchFamily="49" charset="-122"/>
                </a:rPr>
                <a:t>至于夏水襄陵，沿溯阻绝。</a:t>
              </a:r>
            </a:p>
          </p:txBody>
        </p:sp>
        <p:sp>
          <p:nvSpPr>
            <p:cNvPr id="29706" name="Text Box 8"/>
            <p:cNvSpPr txBox="1">
              <a:spLocks noChangeArrowheads="1"/>
            </p:cNvSpPr>
            <p:nvPr/>
          </p:nvSpPr>
          <p:spPr bwMode="auto">
            <a:xfrm>
              <a:off x="519" y="2746"/>
              <a:ext cx="4874" cy="10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600" b="1">
                  <a:solidFill>
                    <a:srgbClr val="0066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楷体_GB2312" pitchFamily="49" charset="-122"/>
                  <a:ea typeface="楷体_GB2312" pitchFamily="49" charset="-122"/>
                </a:rPr>
                <a:t>翻译：在夏天水涨、江水漫上小山包的时候，上行和下行的船只都被阻，不能通航。</a:t>
              </a:r>
            </a:p>
          </p:txBody>
        </p:sp>
      </p:grpSp>
      <p:sp>
        <p:nvSpPr>
          <p:cNvPr id="29701" name="AutoShape 9"/>
          <p:cNvSpPr>
            <a:spLocks noChangeArrowheads="1"/>
          </p:cNvSpPr>
          <p:nvPr/>
        </p:nvSpPr>
        <p:spPr bwMode="auto">
          <a:xfrm>
            <a:off x="611188" y="2060575"/>
            <a:ext cx="215900" cy="215900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29702" name="AutoShape 10"/>
          <p:cNvSpPr>
            <a:spLocks noChangeArrowheads="1"/>
          </p:cNvSpPr>
          <p:nvPr/>
        </p:nvSpPr>
        <p:spPr bwMode="auto">
          <a:xfrm>
            <a:off x="611188" y="4076700"/>
            <a:ext cx="215900" cy="215900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3"/>
          <p:cNvSpPr txBox="1">
            <a:spLocks noChangeArrowheads="1"/>
          </p:cNvSpPr>
          <p:nvPr/>
        </p:nvSpPr>
        <p:spPr bwMode="auto">
          <a:xfrm>
            <a:off x="684213" y="981075"/>
            <a:ext cx="80645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绝巘多生怪柏，悬泉瀑布，飞漱其间。  </a:t>
            </a:r>
          </a:p>
        </p:txBody>
      </p:sp>
      <p:sp>
        <p:nvSpPr>
          <p:cNvPr id="30723" name="Text Box 4"/>
          <p:cNvSpPr txBox="1">
            <a:spLocks noChangeArrowheads="1"/>
          </p:cNvSpPr>
          <p:nvPr/>
        </p:nvSpPr>
        <p:spPr bwMode="auto">
          <a:xfrm>
            <a:off x="611188" y="1844675"/>
            <a:ext cx="7993062" cy="173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翻译：在极高的山峰上生长着许多奇形怪状的柏树，在山峰之间，常有悬泉瀑布飞流冲荡。</a:t>
            </a:r>
          </a:p>
        </p:txBody>
      </p:sp>
      <p:sp>
        <p:nvSpPr>
          <p:cNvPr id="30724" name="Text Box 5"/>
          <p:cNvSpPr txBox="1">
            <a:spLocks noChangeArrowheads="1"/>
          </p:cNvSpPr>
          <p:nvPr/>
        </p:nvSpPr>
        <p:spPr bwMode="auto">
          <a:xfrm>
            <a:off x="755650" y="3789363"/>
            <a:ext cx="591343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常有高猿长啸，属引凄异。 </a:t>
            </a:r>
          </a:p>
        </p:txBody>
      </p:sp>
      <p:sp>
        <p:nvSpPr>
          <p:cNvPr id="30725" name="Text Box 6"/>
          <p:cNvSpPr txBox="1">
            <a:spLocks noChangeArrowheads="1"/>
          </p:cNvSpPr>
          <p:nvPr/>
        </p:nvSpPr>
        <p:spPr bwMode="auto">
          <a:xfrm>
            <a:off x="611188" y="4652963"/>
            <a:ext cx="7993062" cy="1189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翻译：高处的猿猴拉长声音鸣叫，声音连续不断，非常凄凉怪异。</a:t>
            </a:r>
          </a:p>
        </p:txBody>
      </p:sp>
      <p:sp>
        <p:nvSpPr>
          <p:cNvPr id="30726" name="AutoShape 7"/>
          <p:cNvSpPr>
            <a:spLocks noChangeArrowheads="1"/>
          </p:cNvSpPr>
          <p:nvPr/>
        </p:nvSpPr>
        <p:spPr bwMode="auto">
          <a:xfrm>
            <a:off x="468313" y="1196975"/>
            <a:ext cx="215900" cy="215900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30727" name="AutoShape 8"/>
          <p:cNvSpPr>
            <a:spLocks noChangeArrowheads="1"/>
          </p:cNvSpPr>
          <p:nvPr/>
        </p:nvSpPr>
        <p:spPr bwMode="auto">
          <a:xfrm>
            <a:off x="539750" y="4005263"/>
            <a:ext cx="215900" cy="215900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/>
      <p:bldP spid="3072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Oval 5"/>
          <p:cNvSpPr>
            <a:spLocks noChangeArrowheads="1"/>
          </p:cNvSpPr>
          <p:nvPr/>
        </p:nvSpPr>
        <p:spPr bwMode="auto">
          <a:xfrm>
            <a:off x="2627313" y="1341438"/>
            <a:ext cx="3600450" cy="936625"/>
          </a:xfrm>
          <a:prstGeom prst="ellipse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solidFill>
              <a:srgbClr val="FF99CC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32771" name="Text Box 2"/>
          <p:cNvSpPr txBox="1">
            <a:spLocks noChangeArrowheads="1"/>
          </p:cNvSpPr>
          <p:nvPr/>
        </p:nvSpPr>
        <p:spPr bwMode="auto">
          <a:xfrm>
            <a:off x="3203575" y="1268413"/>
            <a:ext cx="27686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400" b="1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深入探讨</a:t>
            </a:r>
            <a:r>
              <a:rPr lang="zh-CN" altLang="en-US" sz="54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</a:p>
        </p:txBody>
      </p:sp>
      <p:sp>
        <p:nvSpPr>
          <p:cNvPr id="32772" name="Text Box 3"/>
          <p:cNvSpPr txBox="1">
            <a:spLocks noChangeArrowheads="1"/>
          </p:cNvSpPr>
          <p:nvPr/>
        </p:nvSpPr>
        <p:spPr bwMode="auto">
          <a:xfrm>
            <a:off x="1116013" y="2852738"/>
            <a:ext cx="7200900" cy="1189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3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、作者写了三峡山、水的哪些特点？（逐段分析） </a:t>
            </a: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5"/>
          <p:cNvSpPr>
            <a:spLocks noChangeArrowheads="1"/>
          </p:cNvSpPr>
          <p:nvPr/>
        </p:nvSpPr>
        <p:spPr bwMode="auto">
          <a:xfrm>
            <a:off x="539750" y="692150"/>
            <a:ext cx="7993063" cy="5578475"/>
          </a:xfrm>
          <a:prstGeom prst="rect">
            <a:avLst/>
          </a:prstGeom>
          <a:gradFill rotWithShape="1">
            <a:gsLst>
              <a:gs pos="0">
                <a:schemeClr val="bg1">
                  <a:alpha val="51999"/>
                </a:schemeClr>
              </a:gs>
              <a:gs pos="100000">
                <a:srgbClr val="F0F0F0">
                  <a:alpha val="60999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第一段重点写山，特点是：峰峦重叠、雄奇险拔。</a:t>
            </a:r>
          </a:p>
          <a:p>
            <a:pPr eaLnBrk="1" hangingPunct="1"/>
            <a:r>
              <a:rPr lang="zh-CN" altLang="en-US" sz="36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第二至四段写水，描绘不同季节的不同景象。第二段写夏季三峡情景：大水猛涨、江流湍急，奔放之美尽显其中。   第三段写三峡春冬之景，水清，树荣，山高，草盛，趣味无穷，清幽俊美。第四段写三峡秋景，山林一片清凉、寂静，猿啼之声悲哀婉转，一派凄清肃杀之气，尽显萧瑟凄婉之美。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3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37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3"/>
          <p:cNvSpPr txBox="1">
            <a:spLocks noChangeArrowheads="1"/>
          </p:cNvSpPr>
          <p:nvPr/>
        </p:nvSpPr>
        <p:spPr bwMode="auto">
          <a:xfrm>
            <a:off x="539750" y="549275"/>
            <a:ext cx="8137525" cy="1189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3600" b="1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作者运用哪些语句来描写三峡春冬的景色的？观察角度有何不同？</a:t>
            </a:r>
          </a:p>
        </p:txBody>
      </p:sp>
      <p:sp>
        <p:nvSpPr>
          <p:cNvPr id="36867" name="Text Box 4"/>
          <p:cNvSpPr txBox="1">
            <a:spLocks noChangeArrowheads="1"/>
          </p:cNvSpPr>
          <p:nvPr/>
        </p:nvSpPr>
        <p:spPr bwMode="auto">
          <a:xfrm>
            <a:off x="539750" y="2349500"/>
            <a:ext cx="4953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素湍绿潭，回清倒影</a:t>
            </a:r>
          </a:p>
        </p:txBody>
      </p:sp>
      <p:sp>
        <p:nvSpPr>
          <p:cNvPr id="36868" name="Text Box 5"/>
          <p:cNvSpPr txBox="1">
            <a:spLocks noChangeArrowheads="1"/>
          </p:cNvSpPr>
          <p:nvPr/>
        </p:nvSpPr>
        <p:spPr bwMode="auto">
          <a:xfrm>
            <a:off x="6227763" y="2282825"/>
            <a:ext cx="1752600" cy="641350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 b="1">
                <a:latin typeface="黑体" panose="02010609060101010101" pitchFamily="49" charset="-122"/>
                <a:ea typeface="黑体" panose="02010609060101010101" pitchFamily="49" charset="-122"/>
              </a:rPr>
              <a:t>俯 视</a:t>
            </a:r>
          </a:p>
        </p:txBody>
      </p:sp>
      <p:sp>
        <p:nvSpPr>
          <p:cNvPr id="36869" name="Text Box 6"/>
          <p:cNvSpPr txBox="1">
            <a:spLocks noChangeArrowheads="1"/>
          </p:cNvSpPr>
          <p:nvPr/>
        </p:nvSpPr>
        <p:spPr bwMode="auto">
          <a:xfrm>
            <a:off x="539750" y="3175000"/>
            <a:ext cx="4968875" cy="1189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绝巘多生怪柏，悬泉瀑布，飞漱其间</a:t>
            </a:r>
          </a:p>
        </p:txBody>
      </p:sp>
      <p:sp>
        <p:nvSpPr>
          <p:cNvPr id="36870" name="Text Box 7"/>
          <p:cNvSpPr txBox="1">
            <a:spLocks noChangeArrowheads="1"/>
          </p:cNvSpPr>
          <p:nvPr/>
        </p:nvSpPr>
        <p:spPr bwMode="auto">
          <a:xfrm>
            <a:off x="6227763" y="3141663"/>
            <a:ext cx="1752600" cy="641350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 b="1">
                <a:latin typeface="黑体" panose="02010609060101010101" pitchFamily="49" charset="-122"/>
                <a:ea typeface="黑体" panose="02010609060101010101" pitchFamily="49" charset="-122"/>
              </a:rPr>
              <a:t>仰 视</a:t>
            </a:r>
          </a:p>
        </p:txBody>
      </p:sp>
      <p:sp>
        <p:nvSpPr>
          <p:cNvPr id="36871" name="Text Box 8"/>
          <p:cNvSpPr txBox="1">
            <a:spLocks noChangeArrowheads="1"/>
          </p:cNvSpPr>
          <p:nvPr/>
        </p:nvSpPr>
        <p:spPr bwMode="auto">
          <a:xfrm>
            <a:off x="539750" y="4443413"/>
            <a:ext cx="54102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白浪、绿潭、青山、花草</a:t>
            </a:r>
          </a:p>
        </p:txBody>
      </p:sp>
      <p:sp>
        <p:nvSpPr>
          <p:cNvPr id="36872" name="Text Box 9"/>
          <p:cNvSpPr txBox="1">
            <a:spLocks noChangeArrowheads="1"/>
          </p:cNvSpPr>
          <p:nvPr/>
        </p:nvSpPr>
        <p:spPr bwMode="auto">
          <a:xfrm>
            <a:off x="6227763" y="4437063"/>
            <a:ext cx="2057400" cy="641350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 b="1">
                <a:latin typeface="黑体" panose="02010609060101010101" pitchFamily="49" charset="-122"/>
                <a:ea typeface="黑体" panose="02010609060101010101" pitchFamily="49" charset="-122"/>
              </a:rPr>
              <a:t>色彩艳丽</a:t>
            </a:r>
          </a:p>
        </p:txBody>
      </p:sp>
      <p:sp>
        <p:nvSpPr>
          <p:cNvPr id="36873" name="Text Box 10"/>
          <p:cNvSpPr txBox="1">
            <a:spLocks noChangeArrowheads="1"/>
          </p:cNvSpPr>
          <p:nvPr/>
        </p:nvSpPr>
        <p:spPr bwMode="auto">
          <a:xfrm>
            <a:off x="692150" y="5308600"/>
            <a:ext cx="4724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“</a:t>
            </a:r>
            <a:r>
              <a:rPr lang="zh-CN" altLang="en-US" sz="36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清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”</a:t>
            </a:r>
            <a:r>
              <a:rPr lang="zh-CN" altLang="en-US" sz="36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“</a:t>
            </a:r>
            <a:r>
              <a:rPr lang="zh-CN" altLang="en-US" sz="36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荣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”</a:t>
            </a:r>
            <a:r>
              <a:rPr lang="zh-CN" altLang="en-US" sz="36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“</a:t>
            </a:r>
            <a:r>
              <a:rPr lang="zh-CN" altLang="en-US" sz="36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峻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”</a:t>
            </a:r>
            <a:r>
              <a:rPr lang="zh-CN" altLang="en-US" sz="36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“</a:t>
            </a:r>
            <a:r>
              <a:rPr lang="zh-CN" altLang="en-US" sz="36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茂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”</a:t>
            </a:r>
          </a:p>
        </p:txBody>
      </p:sp>
      <p:sp>
        <p:nvSpPr>
          <p:cNvPr id="36874" name="Text Box 11"/>
          <p:cNvSpPr txBox="1">
            <a:spLocks noChangeArrowheads="1"/>
          </p:cNvSpPr>
          <p:nvPr/>
        </p:nvSpPr>
        <p:spPr bwMode="auto">
          <a:xfrm>
            <a:off x="6227763" y="5300663"/>
            <a:ext cx="2057400" cy="641350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 b="1">
                <a:latin typeface="黑体" panose="02010609060101010101" pitchFamily="49" charset="-122"/>
                <a:ea typeface="黑体" panose="02010609060101010101" pitchFamily="49" charset="-122"/>
              </a:rPr>
              <a:t>一字一景</a:t>
            </a: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6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2000"/>
                                        <p:tgtEl>
                                          <p:spTgt spid="36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68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68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2000"/>
                                        <p:tgtEl>
                                          <p:spTgt spid="36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68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68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/>
      <p:bldP spid="36868" grpId="0" animBg="1" autoUpdateAnimBg="0"/>
      <p:bldP spid="36869" grpId="0" autoUpdateAnimBg="0"/>
      <p:bldP spid="36870" grpId="0" animBg="1" autoUpdateAnimBg="0"/>
      <p:bldP spid="36871" grpId="0" autoUpdateAnimBg="0"/>
      <p:bldP spid="36872" grpId="0" animBg="1" autoUpdateAnimBg="0"/>
      <p:bldP spid="36873" grpId="0" autoUpdateAnimBg="0"/>
      <p:bldP spid="36874" grpId="0" animBg="1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3"/>
          <p:cNvSpPr txBox="1">
            <a:spLocks noChangeArrowheads="1"/>
          </p:cNvSpPr>
          <p:nvPr/>
        </p:nvSpPr>
        <p:spPr bwMode="auto">
          <a:xfrm>
            <a:off x="468313" y="765175"/>
            <a:ext cx="8154987" cy="173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3.</a:t>
            </a:r>
            <a:r>
              <a:rPr lang="zh-CN" altLang="en-US" sz="3600" b="1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作者描绘三峡秋天的景象时选取了怎样的时间和事物？请用两个词语概括其特点。</a:t>
            </a:r>
          </a:p>
        </p:txBody>
      </p:sp>
      <p:sp>
        <p:nvSpPr>
          <p:cNvPr id="37891" name="Text Box 4"/>
          <p:cNvSpPr txBox="1">
            <a:spLocks noChangeArrowheads="1"/>
          </p:cNvSpPr>
          <p:nvPr/>
        </p:nvSpPr>
        <p:spPr bwMode="auto">
          <a:xfrm>
            <a:off x="1042988" y="3213100"/>
            <a:ext cx="2438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晴初霜旦</a:t>
            </a:r>
          </a:p>
        </p:txBody>
      </p:sp>
      <p:sp>
        <p:nvSpPr>
          <p:cNvPr id="37892" name="Text Box 5"/>
          <p:cNvSpPr txBox="1">
            <a:spLocks noChangeArrowheads="1"/>
          </p:cNvSpPr>
          <p:nvPr/>
        </p:nvSpPr>
        <p:spPr bwMode="auto">
          <a:xfrm>
            <a:off x="3492500" y="3213100"/>
            <a:ext cx="48958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林、涧、猿啸、回声</a:t>
            </a:r>
          </a:p>
        </p:txBody>
      </p:sp>
      <p:sp>
        <p:nvSpPr>
          <p:cNvPr id="37893" name="WordArt 7"/>
          <p:cNvSpPr>
            <a:spLocks noChangeArrowheads="1" noChangeShapeType="1" noTextEdit="1"/>
          </p:cNvSpPr>
          <p:nvPr/>
        </p:nvSpPr>
        <p:spPr bwMode="auto">
          <a:xfrm>
            <a:off x="2987675" y="4292600"/>
            <a:ext cx="2663825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悲寂、凄凉</a:t>
            </a: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/>
      <p:bldP spid="37892" grpId="0"/>
      <p:bldP spid="3789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Oval 9"/>
          <p:cNvSpPr>
            <a:spLocks noChangeArrowheads="1"/>
          </p:cNvSpPr>
          <p:nvPr/>
        </p:nvSpPr>
        <p:spPr bwMode="auto">
          <a:xfrm>
            <a:off x="2843213" y="620713"/>
            <a:ext cx="3600450" cy="936625"/>
          </a:xfrm>
          <a:prstGeom prst="ellipse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solidFill>
              <a:srgbClr val="FF99CC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7411" name="Text Box 6"/>
          <p:cNvSpPr txBox="1">
            <a:spLocks noChangeArrowheads="1"/>
          </p:cNvSpPr>
          <p:nvPr/>
        </p:nvSpPr>
        <p:spPr bwMode="auto">
          <a:xfrm>
            <a:off x="3348038" y="620713"/>
            <a:ext cx="2730500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400" b="1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学习目标</a:t>
            </a:r>
            <a:r>
              <a:rPr lang="zh-CN" altLang="en-US" sz="48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</a:p>
        </p:txBody>
      </p:sp>
      <p:sp>
        <p:nvSpPr>
          <p:cNvPr id="17412" name="Rectangle 7"/>
          <p:cNvSpPr>
            <a:spLocks noChangeArrowheads="1"/>
          </p:cNvSpPr>
          <p:nvPr/>
        </p:nvSpPr>
        <p:spPr bwMode="auto">
          <a:xfrm>
            <a:off x="611188" y="1701800"/>
            <a:ext cx="8080375" cy="374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4000" b="1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   </a:t>
            </a:r>
            <a:r>
              <a:rPr lang="en-US" altLang="zh-CN" sz="4000" b="1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sz="4000" b="1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、积累文言知识。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4000" b="1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   </a:t>
            </a:r>
            <a:r>
              <a:rPr lang="en-US" altLang="zh-CN" sz="4000" b="1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sz="4000" b="1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、把握本文景物描写的特点，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4000" b="1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体会作者的情感。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4000" b="1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   </a:t>
            </a:r>
            <a:r>
              <a:rPr lang="en-US" altLang="zh-CN" sz="4000" b="1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3</a:t>
            </a:r>
            <a:r>
              <a:rPr lang="zh-CN" altLang="en-US" sz="4000" b="1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、感受三峡的自然之美，激发 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4000" b="1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我们热爱祖国大好河山的情感。 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5"/>
          <p:cNvSpPr>
            <a:spLocks noChangeArrowheads="1"/>
          </p:cNvSpPr>
          <p:nvPr/>
        </p:nvSpPr>
        <p:spPr bwMode="auto">
          <a:xfrm>
            <a:off x="684213" y="908050"/>
            <a:ext cx="7920037" cy="5030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作者描绘三峡奇景，景中含情，情景交融。如写群山连绵，高耸入云，体现作者欣赏赞叹的感情。他惊叹自然的神奇，盛赞夏日三峡的奔放美，春冬之时的清幽美，秋日三峡的凄婉美，感情流露得更为直接。尤其是秋日三峡，哀婉的猿鸣，悲凉的渔歌，读来使人潸然泪下，不禁让人觉得作者是对人生的感慨。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Oval 4"/>
          <p:cNvSpPr>
            <a:spLocks noChangeArrowheads="1"/>
          </p:cNvSpPr>
          <p:nvPr/>
        </p:nvSpPr>
        <p:spPr bwMode="auto">
          <a:xfrm>
            <a:off x="2771775" y="763588"/>
            <a:ext cx="3600450" cy="936625"/>
          </a:xfrm>
          <a:prstGeom prst="ellipse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solidFill>
              <a:srgbClr val="FF99CC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44035" name="Text Box 2"/>
          <p:cNvSpPr txBox="1">
            <a:spLocks noChangeArrowheads="1"/>
          </p:cNvSpPr>
          <p:nvPr/>
        </p:nvSpPr>
        <p:spPr bwMode="auto">
          <a:xfrm>
            <a:off x="485775" y="1844675"/>
            <a:ext cx="8472488" cy="435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40000"/>
              </a:lnSpc>
            </a:pPr>
            <a:r>
              <a:rPr lang="zh-CN" altLang="en-US" sz="4000" b="1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楷体_GB2312" pitchFamily="49" charset="-122"/>
              </a:rPr>
              <a:t>                   </a:t>
            </a:r>
            <a:r>
              <a:rPr lang="zh-CN" altLang="en-US" sz="4000" b="1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早发白帝城</a:t>
            </a:r>
          </a:p>
          <a:p>
            <a:pPr eaLnBrk="1" hangingPunct="1">
              <a:lnSpc>
                <a:spcPct val="140000"/>
              </a:lnSpc>
            </a:pPr>
            <a:r>
              <a:rPr lang="zh-CN" altLang="en-US" sz="4000" b="1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李白</a:t>
            </a:r>
          </a:p>
          <a:p>
            <a:pPr eaLnBrk="1" hangingPunct="1">
              <a:lnSpc>
                <a:spcPct val="140000"/>
              </a:lnSpc>
            </a:pPr>
            <a:r>
              <a:rPr lang="zh-CN" altLang="en-US" sz="4000" b="1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朝辞白帝彩云间，千里江陵一日还。</a:t>
            </a:r>
          </a:p>
          <a:p>
            <a:pPr eaLnBrk="1" hangingPunct="1">
              <a:lnSpc>
                <a:spcPct val="140000"/>
              </a:lnSpc>
            </a:pPr>
            <a:r>
              <a:rPr lang="zh-CN" altLang="en-US" sz="4000" b="1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两岸猿声啼不住，轻舟已过万重山。</a:t>
            </a:r>
            <a:r>
              <a:rPr lang="zh-CN" altLang="en-US" sz="4000" b="1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楷体_GB2312" pitchFamily="49" charset="-122"/>
              </a:rPr>
              <a:t> </a:t>
            </a:r>
          </a:p>
          <a:p>
            <a:pPr eaLnBrk="1" hangingPunct="1">
              <a:lnSpc>
                <a:spcPct val="140000"/>
              </a:lnSpc>
            </a:pPr>
            <a:endParaRPr lang="zh-CN" altLang="en-US" sz="4000" b="1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楷体_GB2312" pitchFamily="49" charset="-122"/>
            </a:endParaRPr>
          </a:p>
        </p:txBody>
      </p:sp>
      <p:sp>
        <p:nvSpPr>
          <p:cNvPr id="44036" name="Text Box 3"/>
          <p:cNvSpPr txBox="1">
            <a:spLocks noChangeArrowheads="1"/>
          </p:cNvSpPr>
          <p:nvPr/>
        </p:nvSpPr>
        <p:spPr bwMode="auto">
          <a:xfrm>
            <a:off x="3276600" y="835025"/>
            <a:ext cx="27051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400" b="1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比较阅读 </a:t>
            </a: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5"/>
          <p:cNvSpPr>
            <a:spLocks noChangeArrowheads="1"/>
          </p:cNvSpPr>
          <p:nvPr/>
        </p:nvSpPr>
        <p:spPr bwMode="auto">
          <a:xfrm>
            <a:off x="755650" y="1484313"/>
            <a:ext cx="7559675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zh-CN" altLang="en-US" sz="3600" b="1">
                <a:solidFill>
                  <a:srgbClr val="7070D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两篇都描写了三峡风光，本文第二段和这首诗的一、二、四句相印证，都表现了夏水速度极快；文章第四段与诗的第三句相对应，都写连续不断的猿啼；文章第一段又与诗中的</a:t>
            </a:r>
            <a:r>
              <a:rPr lang="zh-CN" altLang="en-US" sz="3600" b="1">
                <a:solidFill>
                  <a:srgbClr val="7070DE"/>
                </a:solidFill>
                <a:ea typeface="黑体" panose="02010609060101010101" pitchFamily="49" charset="-122"/>
              </a:rPr>
              <a:t>“</a:t>
            </a:r>
            <a:r>
              <a:rPr lang="zh-CN" altLang="en-US" sz="3600" b="1">
                <a:solidFill>
                  <a:srgbClr val="7070D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万重山</a:t>
            </a:r>
            <a:r>
              <a:rPr lang="zh-CN" altLang="en-US" sz="3600" b="1">
                <a:solidFill>
                  <a:srgbClr val="7070DE"/>
                </a:solidFill>
                <a:ea typeface="黑体" panose="02010609060101010101" pitchFamily="49" charset="-122"/>
              </a:rPr>
              <a:t>”</a:t>
            </a:r>
            <a:r>
              <a:rPr lang="zh-CN" altLang="en-US" sz="3600" b="1">
                <a:solidFill>
                  <a:srgbClr val="7070D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相应。</a:t>
            </a: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Oval 4"/>
          <p:cNvSpPr>
            <a:spLocks noChangeArrowheads="1"/>
          </p:cNvSpPr>
          <p:nvPr/>
        </p:nvSpPr>
        <p:spPr bwMode="auto">
          <a:xfrm>
            <a:off x="3132138" y="836613"/>
            <a:ext cx="2879725" cy="936625"/>
          </a:xfrm>
          <a:prstGeom prst="ellipse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solidFill>
              <a:srgbClr val="FF99CC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3635375" y="765175"/>
            <a:ext cx="22098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400" b="1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小  结</a:t>
            </a:r>
            <a:r>
              <a:rPr lang="zh-CN" altLang="en-US" sz="54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</a:p>
        </p:txBody>
      </p:sp>
      <p:sp>
        <p:nvSpPr>
          <p:cNvPr id="46084" name="Rectangle 5"/>
          <p:cNvSpPr>
            <a:spLocks noChangeArrowheads="1"/>
          </p:cNvSpPr>
          <p:nvPr/>
        </p:nvSpPr>
        <p:spPr bwMode="auto">
          <a:xfrm>
            <a:off x="611188" y="1844675"/>
            <a:ext cx="7777162" cy="301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zh-CN" altLang="en-US" sz="32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我们伟大的祖国，有雄伟的崇山峻岭，有奔腾的长江黄河，有珍贵的文物古迹，有秀丽的园林风光。</a:t>
            </a:r>
            <a:r>
              <a:rPr lang="en-US" altLang="zh-CN" sz="32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32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三峡</a:t>
            </a:r>
            <a:r>
              <a:rPr lang="en-US" altLang="zh-CN" sz="32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32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是一篇很好的古代写景散文，作者描述了三峡雄伟壮丽的景色，抒发了作者热爱祖国山河的情怀，使我们从中受益匪浅。</a:t>
            </a: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 Box 4"/>
          <p:cNvSpPr txBox="1">
            <a:spLocks noChangeArrowheads="1"/>
          </p:cNvSpPr>
          <p:nvPr/>
        </p:nvSpPr>
        <p:spPr bwMode="auto">
          <a:xfrm>
            <a:off x="539750" y="1628775"/>
            <a:ext cx="8153400" cy="448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、熟读成诵。</a:t>
            </a:r>
          </a:p>
          <a:p>
            <a:pPr eaLnBrk="1" hangingPunct="1"/>
            <a:r>
              <a:rPr lang="en-US" altLang="zh-CN" sz="3200" b="1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、从文中选你最欣赏的一节，改写为一段现代写景文字。</a:t>
            </a:r>
          </a:p>
          <a:p>
            <a:pPr eaLnBrk="1" hangingPunct="1"/>
            <a:r>
              <a:rPr lang="en-US" altLang="zh-CN" sz="3200" b="1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、喜欢绘画的同学可根据课文画一幅山水风光图。</a:t>
            </a:r>
          </a:p>
          <a:p>
            <a:pPr eaLnBrk="1" hangingPunct="1"/>
            <a:r>
              <a:rPr lang="en-US" altLang="zh-CN" sz="3200" b="1"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、为</a:t>
            </a:r>
            <a:r>
              <a:rPr lang="en-US" altLang="zh-CN" sz="3200" b="1"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三峡</a:t>
            </a:r>
            <a:r>
              <a:rPr lang="en-US" altLang="zh-CN" sz="3200" b="1"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找朋友，如郦道元</a:t>
            </a:r>
            <a:r>
              <a:rPr lang="en-US" altLang="zh-CN" sz="3200" b="1"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黄牛滩</a:t>
            </a:r>
            <a:r>
              <a:rPr lang="en-US" altLang="zh-CN" sz="3200" b="1"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也是写三峡的山水景观，吴均的</a:t>
            </a:r>
            <a:r>
              <a:rPr lang="en-US" altLang="zh-CN" sz="3200" b="1"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与朱元思书</a:t>
            </a:r>
            <a:r>
              <a:rPr lang="en-US" altLang="zh-CN" sz="3200" b="1"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也是文笔凝练优美的写景散文，找到后设计题目，找伙伴交流完成。</a:t>
            </a:r>
          </a:p>
        </p:txBody>
      </p:sp>
      <p:sp>
        <p:nvSpPr>
          <p:cNvPr id="47107" name="Oval 5"/>
          <p:cNvSpPr>
            <a:spLocks noChangeArrowheads="1"/>
          </p:cNvSpPr>
          <p:nvPr/>
        </p:nvSpPr>
        <p:spPr bwMode="auto">
          <a:xfrm>
            <a:off x="3132138" y="620713"/>
            <a:ext cx="2879725" cy="936625"/>
          </a:xfrm>
          <a:prstGeom prst="ellipse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solidFill>
              <a:srgbClr val="FF99CC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47108" name="Text Box 6"/>
          <p:cNvSpPr txBox="1">
            <a:spLocks noChangeArrowheads="1"/>
          </p:cNvSpPr>
          <p:nvPr/>
        </p:nvSpPr>
        <p:spPr bwMode="auto">
          <a:xfrm>
            <a:off x="3635375" y="549275"/>
            <a:ext cx="155892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54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作业</a:t>
            </a:r>
          </a:p>
        </p:txBody>
      </p:sp>
    </p:spTree>
  </p:cSld>
  <p:clrMapOvr>
    <a:masterClrMapping/>
  </p:clrMapOvr>
  <p:transition>
    <p:randomBar dir="vert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4"/>
          <p:cNvSpPr txBox="1">
            <a:spLocks noChangeArrowheads="1"/>
          </p:cNvSpPr>
          <p:nvPr/>
        </p:nvSpPr>
        <p:spPr bwMode="auto">
          <a:xfrm>
            <a:off x="3348038" y="2276475"/>
            <a:ext cx="3095625" cy="1311275"/>
          </a:xfrm>
          <a:prstGeom prst="rect">
            <a:avLst/>
          </a:prstGeom>
          <a:gradFill rotWithShape="1">
            <a:gsLst>
              <a:gs pos="0">
                <a:schemeClr val="bg1">
                  <a:alpha val="28998"/>
                </a:schemeClr>
              </a:gs>
              <a:gs pos="100000">
                <a:srgbClr val="8A8A8A">
                  <a:alpha val="8100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80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再 见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Oval 4"/>
          <p:cNvSpPr>
            <a:spLocks noChangeArrowheads="1"/>
          </p:cNvSpPr>
          <p:nvPr/>
        </p:nvSpPr>
        <p:spPr bwMode="auto">
          <a:xfrm>
            <a:off x="2843213" y="549275"/>
            <a:ext cx="3600450" cy="863600"/>
          </a:xfrm>
          <a:prstGeom prst="ellipse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solidFill>
              <a:srgbClr val="FF99CC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8435" name="Text Box 2"/>
          <p:cNvSpPr txBox="1">
            <a:spLocks noChangeArrowheads="1"/>
          </p:cNvSpPr>
          <p:nvPr/>
        </p:nvSpPr>
        <p:spPr bwMode="auto">
          <a:xfrm>
            <a:off x="3492500" y="476250"/>
            <a:ext cx="273050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400" b="1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走近作者</a:t>
            </a:r>
            <a:r>
              <a:rPr lang="zh-CN" altLang="en-US" sz="48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</a:p>
        </p:txBody>
      </p:sp>
      <p:sp>
        <p:nvSpPr>
          <p:cNvPr id="18436" name="Rectangle 3"/>
          <p:cNvSpPr>
            <a:spLocks noChangeArrowheads="1"/>
          </p:cNvSpPr>
          <p:nvPr/>
        </p:nvSpPr>
        <p:spPr bwMode="auto">
          <a:xfrm>
            <a:off x="611188" y="1343025"/>
            <a:ext cx="8208962" cy="470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     </a:t>
            </a:r>
            <a:r>
              <a:rPr lang="zh-CN" altLang="en-US" sz="3600" b="1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郦道元，字善长，北魏地理学家。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3600" b="1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好学博览，留心水道等地理现象，作</a:t>
            </a:r>
            <a:r>
              <a:rPr lang="en-US" altLang="zh-CN" sz="3600" b="1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《</a:t>
            </a:r>
            <a:r>
              <a:rPr lang="zh-CN" altLang="en-US" sz="3600" b="1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水经注</a:t>
            </a:r>
            <a:r>
              <a:rPr lang="en-US" altLang="zh-CN" sz="3600" b="1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》</a:t>
            </a:r>
            <a:r>
              <a:rPr lang="zh-CN" altLang="en-US" sz="3600" b="1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。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3600" b="1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   </a:t>
            </a:r>
            <a:r>
              <a:rPr lang="en-US" altLang="zh-CN" sz="3600" b="1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《</a:t>
            </a:r>
            <a:r>
              <a:rPr lang="zh-CN" altLang="en-US" sz="3600" b="1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水经注</a:t>
            </a:r>
            <a:r>
              <a:rPr lang="en-US" altLang="zh-CN" sz="3600" b="1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》</a:t>
            </a:r>
            <a:r>
              <a:rPr lang="zh-CN" altLang="en-US" sz="3600" b="1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详细记载了一千多条大小河流及有关的历史遗迹、人物掌故、神话传说等，是我国古代最全面、最系统的综合性地理著作。</a:t>
            </a: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Oval 8"/>
          <p:cNvSpPr>
            <a:spLocks noChangeArrowheads="1"/>
          </p:cNvSpPr>
          <p:nvPr/>
        </p:nvSpPr>
        <p:spPr bwMode="auto">
          <a:xfrm>
            <a:off x="2843213" y="620713"/>
            <a:ext cx="3600450" cy="936625"/>
          </a:xfrm>
          <a:prstGeom prst="ellipse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solidFill>
              <a:srgbClr val="FF99CC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9459" name="Rectangle 4"/>
          <p:cNvSpPr>
            <a:spLocks noChangeArrowheads="1"/>
          </p:cNvSpPr>
          <p:nvPr/>
        </p:nvSpPr>
        <p:spPr bwMode="auto">
          <a:xfrm>
            <a:off x="395288" y="1846263"/>
            <a:ext cx="8497887" cy="404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en-US" sz="3600" b="1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长江三峡，是中国第一大河流</a:t>
            </a:r>
            <a:r>
              <a:rPr lang="en-US" altLang="zh-CN" sz="3600" b="1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楷体_GB2312" pitchFamily="49" charset="-122"/>
              </a:rPr>
              <a:t>——</a:t>
            </a:r>
            <a:r>
              <a:rPr lang="zh-CN" altLang="en-US" sz="3600" b="1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长江上最神奇、最壮观的一段峡谷。它由瞿塘峡、巫峡、西陵峡三段峡谷组成，西起巍巍巴山脚下的重庆市奉节县的白帝城，东至湖北省宜昌市的南津关，全长</a:t>
            </a:r>
            <a:r>
              <a:rPr lang="en-US" altLang="zh-CN" sz="3600" b="1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193</a:t>
            </a:r>
            <a:r>
              <a:rPr lang="zh-CN" altLang="en-US" sz="3600" b="1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公里，其中峡谷段</a:t>
            </a:r>
            <a:r>
              <a:rPr lang="en-US" altLang="zh-CN" sz="3600" b="1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90</a:t>
            </a:r>
            <a:r>
              <a:rPr lang="zh-CN" altLang="en-US" sz="3600" b="1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公里。 </a:t>
            </a:r>
          </a:p>
        </p:txBody>
      </p:sp>
      <p:sp>
        <p:nvSpPr>
          <p:cNvPr id="19460" name="Text Box 7"/>
          <p:cNvSpPr txBox="1">
            <a:spLocks noChangeArrowheads="1"/>
          </p:cNvSpPr>
          <p:nvPr/>
        </p:nvSpPr>
        <p:spPr bwMode="auto">
          <a:xfrm>
            <a:off x="3492500" y="620713"/>
            <a:ext cx="2730500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400" b="1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关于三峡</a:t>
            </a:r>
            <a:r>
              <a:rPr lang="zh-CN" altLang="en-US" sz="48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6"/>
          <p:cNvSpPr>
            <a:spLocks noChangeArrowheads="1"/>
          </p:cNvSpPr>
          <p:nvPr/>
        </p:nvSpPr>
        <p:spPr bwMode="auto">
          <a:xfrm>
            <a:off x="5003800" y="2133600"/>
            <a:ext cx="3960813" cy="338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    瞿塘峡亦称夔峡，西起奉节县的白帝城，东至巫山县的大溪镇，全长</a:t>
            </a:r>
            <a:r>
              <a:rPr lang="en-US" altLang="zh-CN" sz="3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8</a:t>
            </a:r>
            <a:r>
              <a:rPr lang="zh-CN" altLang="en-US" sz="3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公里，以其雄伟壮观著称。 </a:t>
            </a:r>
            <a:r>
              <a:rPr lang="en-US" altLang="zh-CN" sz="800" b="1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[</a:t>
            </a:r>
            <a:r>
              <a:rPr lang="zh-CN" altLang="en-US" sz="800" b="1" u="sng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来源</a:t>
            </a:r>
            <a:r>
              <a:rPr lang="en-US" altLang="zh-CN" sz="800" b="1" u="sng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:z x x k </a:t>
            </a:r>
            <a:r>
              <a:rPr lang="zh-CN" altLang="en-US" sz="800" b="1" u="sng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学科网</a:t>
            </a:r>
            <a:r>
              <a:rPr lang="en-US" altLang="zh-CN" sz="800" b="1" u="sng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]</a:t>
            </a:r>
            <a:endParaRPr lang="zh-CN" altLang="en-US" sz="800" b="1" u="sng">
              <a:solidFill>
                <a:srgbClr val="DDDDDD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20483" name="Picture 7" descr="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1" r="5203" b="14645"/>
          <a:stretch>
            <a:fillRect/>
          </a:stretch>
        </p:blipFill>
        <p:spPr bwMode="auto">
          <a:xfrm>
            <a:off x="-15875" y="1588"/>
            <a:ext cx="4803775" cy="685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4" name="Text Box 9"/>
          <p:cNvSpPr txBox="1">
            <a:spLocks noChangeArrowheads="1"/>
          </p:cNvSpPr>
          <p:nvPr/>
        </p:nvSpPr>
        <p:spPr bwMode="auto">
          <a:xfrm>
            <a:off x="6156325" y="1196975"/>
            <a:ext cx="171132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b="1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瞿塘峡</a:t>
            </a: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6"/>
          <p:cNvSpPr>
            <a:spLocks noChangeArrowheads="1"/>
          </p:cNvSpPr>
          <p:nvPr/>
        </p:nvSpPr>
        <p:spPr bwMode="auto">
          <a:xfrm>
            <a:off x="4284663" y="728663"/>
            <a:ext cx="4683125" cy="6072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    巫峡自巫山县城东的大宁河口起，到湖北省巴东县的官渡口止，全长</a:t>
            </a:r>
            <a:r>
              <a:rPr lang="en-US" altLang="zh-CN" sz="3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46</a:t>
            </a:r>
            <a:r>
              <a:rPr lang="zh-CN" altLang="en-US" sz="3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公里，以幽深秀丽擅奇天下。巫峡分东西两段，峡中多云雾，古人留下了</a:t>
            </a:r>
            <a:r>
              <a:rPr lang="zh-CN" altLang="en-US" sz="3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楷体_GB2312" pitchFamily="49" charset="-122"/>
              </a:rPr>
              <a:t>“</a:t>
            </a:r>
            <a:r>
              <a:rPr lang="zh-CN" altLang="en-US" sz="3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曾经沧海难为水，除却巫山不是云</a:t>
            </a:r>
            <a:r>
              <a:rPr lang="zh-CN" altLang="en-US" sz="3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楷体_GB2312" pitchFamily="49" charset="-122"/>
              </a:rPr>
              <a:t>”</a:t>
            </a:r>
            <a:r>
              <a:rPr lang="zh-CN" altLang="en-US" sz="3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的千古绝唱。</a:t>
            </a:r>
            <a:r>
              <a:rPr lang="en-US" altLang="zh-CN" sz="800" b="1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[</a:t>
            </a:r>
            <a:r>
              <a:rPr lang="zh-CN" altLang="en-US" sz="800" b="1" u="sng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来源</a:t>
            </a:r>
            <a:r>
              <a:rPr lang="en-US" altLang="zh-CN" sz="800" b="1" u="sng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:z  x x k </a:t>
            </a:r>
            <a:r>
              <a:rPr lang="zh-CN" altLang="en-US" sz="800" b="1" u="sng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学科网</a:t>
            </a:r>
            <a:r>
              <a:rPr lang="en-US" altLang="zh-CN" sz="800" b="1" u="sng">
                <a:solidFill>
                  <a:srgbClr val="DDDDDD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]</a:t>
            </a:r>
            <a:endParaRPr lang="zh-CN" altLang="en-US" sz="800" b="1" u="sng">
              <a:solidFill>
                <a:srgbClr val="DDDDDD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/>
            <a:r>
              <a:rPr lang="zh-CN" altLang="en-US" sz="32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  </a:t>
            </a:r>
          </a:p>
        </p:txBody>
      </p:sp>
      <p:pic>
        <p:nvPicPr>
          <p:cNvPr id="21507" name="Picture 7" descr="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24" b="6102"/>
          <a:stretch>
            <a:fillRect/>
          </a:stretch>
        </p:blipFill>
        <p:spPr bwMode="auto">
          <a:xfrm>
            <a:off x="0" y="0"/>
            <a:ext cx="41402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8" name="Text Box 8"/>
          <p:cNvSpPr txBox="1">
            <a:spLocks noChangeArrowheads="1"/>
          </p:cNvSpPr>
          <p:nvPr/>
        </p:nvSpPr>
        <p:spPr bwMode="auto">
          <a:xfrm>
            <a:off x="5867400" y="188913"/>
            <a:ext cx="120173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b="1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巫峡</a:t>
            </a: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6"/>
          <p:cNvSpPr>
            <a:spLocks noChangeArrowheads="1"/>
          </p:cNvSpPr>
          <p:nvPr/>
        </p:nvSpPr>
        <p:spPr bwMode="auto">
          <a:xfrm>
            <a:off x="5003800" y="1990725"/>
            <a:ext cx="3889375" cy="283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   西陵峡西自宜昌市秭归县的香溪口，东到宜昌城头的南津关，全长</a:t>
            </a:r>
            <a:r>
              <a:rPr lang="en-US" altLang="zh-CN" sz="3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66</a:t>
            </a:r>
            <a:r>
              <a:rPr lang="zh-CN" altLang="en-US" sz="36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公里。 </a:t>
            </a:r>
          </a:p>
        </p:txBody>
      </p:sp>
      <p:pic>
        <p:nvPicPr>
          <p:cNvPr id="22531" name="Picture 7" descr="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92" b="10461"/>
          <a:stretch>
            <a:fillRect/>
          </a:stretch>
        </p:blipFill>
        <p:spPr bwMode="auto">
          <a:xfrm>
            <a:off x="0" y="0"/>
            <a:ext cx="47164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2" name="Text Box 8"/>
          <p:cNvSpPr txBox="1">
            <a:spLocks noChangeArrowheads="1"/>
          </p:cNvSpPr>
          <p:nvPr/>
        </p:nvSpPr>
        <p:spPr bwMode="auto">
          <a:xfrm>
            <a:off x="6084888" y="1125538"/>
            <a:ext cx="171132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b="1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西陵峡</a:t>
            </a: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Oval 17"/>
          <p:cNvSpPr>
            <a:spLocks noChangeArrowheads="1"/>
          </p:cNvSpPr>
          <p:nvPr/>
        </p:nvSpPr>
        <p:spPr bwMode="auto">
          <a:xfrm>
            <a:off x="2843213" y="620713"/>
            <a:ext cx="3600450" cy="936625"/>
          </a:xfrm>
          <a:prstGeom prst="ellipse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solidFill>
              <a:srgbClr val="FF99CC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23555" name="Text Box 2"/>
          <p:cNvSpPr txBox="1">
            <a:spLocks noChangeArrowheads="1"/>
          </p:cNvSpPr>
          <p:nvPr/>
        </p:nvSpPr>
        <p:spPr bwMode="auto">
          <a:xfrm>
            <a:off x="3419475" y="620713"/>
            <a:ext cx="2592388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400" b="1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读准字音</a:t>
            </a:r>
            <a:r>
              <a:rPr lang="zh-CN" altLang="en-US" sz="48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</a:p>
        </p:txBody>
      </p:sp>
      <p:sp>
        <p:nvSpPr>
          <p:cNvPr id="23556" name="Rectangle 3"/>
          <p:cNvSpPr>
            <a:spLocks noChangeArrowheads="1"/>
          </p:cNvSpPr>
          <p:nvPr/>
        </p:nvSpPr>
        <p:spPr bwMode="auto">
          <a:xfrm>
            <a:off x="879475" y="1644650"/>
            <a:ext cx="7764463" cy="466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4000" b="1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阙             叠嶂  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4000" b="1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曦</a:t>
            </a:r>
            <a:r>
              <a:rPr lang="zh-CN" altLang="en-US" sz="4000" b="1"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月</a:t>
            </a:r>
            <a:r>
              <a:rPr lang="zh-CN" altLang="en-US" sz="4000" b="1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           襄</a:t>
            </a:r>
            <a:r>
              <a:rPr lang="zh-CN" altLang="en-US" sz="4000" b="1"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陵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4000" b="1"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沿</a:t>
            </a:r>
            <a:r>
              <a:rPr lang="zh-CN" altLang="en-US" sz="4000" b="1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溯           </a:t>
            </a:r>
            <a:r>
              <a:rPr lang="zh-CN" altLang="en-US" sz="4000" b="1"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素</a:t>
            </a:r>
            <a:r>
              <a:rPr lang="zh-CN" altLang="en-US" sz="4000" b="1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湍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4000" b="1"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绝</a:t>
            </a:r>
            <a:r>
              <a:rPr lang="zh-CN" altLang="en-US" sz="4000" b="1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巘           </a:t>
            </a:r>
            <a:r>
              <a:rPr lang="zh-CN" altLang="en-US" sz="4000" b="1"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飞</a:t>
            </a:r>
            <a:r>
              <a:rPr lang="zh-CN" altLang="en-US" sz="4000" b="1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漱     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4000" b="1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属</a:t>
            </a:r>
            <a:r>
              <a:rPr lang="zh-CN" altLang="en-US" sz="4000" b="1"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引</a:t>
            </a:r>
            <a:r>
              <a:rPr lang="zh-CN" altLang="en-US" sz="4000" b="1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           </a:t>
            </a:r>
            <a:r>
              <a:rPr lang="zh-CN" altLang="en-US" sz="4000" b="1"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哀</a:t>
            </a:r>
            <a:r>
              <a:rPr lang="zh-CN" altLang="en-US" sz="4000" b="1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转</a:t>
            </a:r>
          </a:p>
        </p:txBody>
      </p:sp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1798638" y="1938338"/>
            <a:ext cx="191293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（</a:t>
            </a:r>
            <a:r>
              <a:rPr lang="en-US" altLang="zh-CN" sz="3600" b="1">
                <a:effectLst>
                  <a:outerShdw blurRad="38100" dist="38100" dir="2700000" algn="tl">
                    <a:srgbClr val="C0C0C0"/>
                  </a:outerShdw>
                </a:effectLst>
              </a:rPr>
              <a:t>quē</a:t>
            </a:r>
            <a:r>
              <a:rPr lang="zh-CN" altLang="en-US" sz="36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）</a:t>
            </a:r>
          </a:p>
        </p:txBody>
      </p:sp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5724525" y="1916113"/>
            <a:ext cx="320833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（</a:t>
            </a:r>
            <a:r>
              <a:rPr lang="en-US" altLang="zh-CN" sz="3600" b="1">
                <a:effectLst>
                  <a:outerShdw blurRad="38100" dist="38100" dir="2700000" algn="tl">
                    <a:srgbClr val="C0C0C0"/>
                  </a:outerShdw>
                </a:effectLst>
              </a:rPr>
              <a:t>dié zhàng</a:t>
            </a:r>
            <a:r>
              <a:rPr lang="zh-CN" altLang="en-US" sz="36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）</a:t>
            </a:r>
          </a:p>
        </p:txBody>
      </p:sp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1814513" y="2906713"/>
            <a:ext cx="148113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（</a:t>
            </a:r>
            <a:r>
              <a:rPr lang="en-US" altLang="zh-CN" sz="3600" b="1">
                <a:effectLst>
                  <a:outerShdw blurRad="38100" dist="38100" dir="2700000" algn="tl">
                    <a:srgbClr val="C0C0C0"/>
                  </a:outerShdw>
                </a:effectLst>
              </a:rPr>
              <a:t>xī</a:t>
            </a:r>
            <a:r>
              <a:rPr lang="zh-CN" altLang="en-US" sz="36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）</a:t>
            </a:r>
          </a:p>
        </p:txBody>
      </p:sp>
      <p:sp>
        <p:nvSpPr>
          <p:cNvPr id="23560" name="Text Box 8"/>
          <p:cNvSpPr txBox="1">
            <a:spLocks noChangeArrowheads="1"/>
          </p:cNvSpPr>
          <p:nvPr/>
        </p:nvSpPr>
        <p:spPr bwMode="auto">
          <a:xfrm>
            <a:off x="5795963" y="2852738"/>
            <a:ext cx="229393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（</a:t>
            </a:r>
            <a:r>
              <a:rPr lang="en-US" altLang="zh-CN" sz="3600" b="1">
                <a:effectLst>
                  <a:outerShdw blurRad="38100" dist="38100" dir="2700000" algn="tl">
                    <a:srgbClr val="C0C0C0"/>
                  </a:outerShdw>
                </a:effectLst>
              </a:rPr>
              <a:t>xiāng</a:t>
            </a:r>
            <a:r>
              <a:rPr lang="zh-CN" altLang="en-US" sz="36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）</a:t>
            </a:r>
          </a:p>
        </p:txBody>
      </p:sp>
      <p:sp>
        <p:nvSpPr>
          <p:cNvPr id="23561" name="Text Box 9"/>
          <p:cNvSpPr txBox="1">
            <a:spLocks noChangeArrowheads="1"/>
          </p:cNvSpPr>
          <p:nvPr/>
        </p:nvSpPr>
        <p:spPr bwMode="auto">
          <a:xfrm>
            <a:off x="1866900" y="3824288"/>
            <a:ext cx="163353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（</a:t>
            </a:r>
            <a:r>
              <a:rPr lang="en-US" altLang="zh-CN" sz="3600" b="1">
                <a:effectLst>
                  <a:outerShdw blurRad="38100" dist="38100" dir="2700000" algn="tl">
                    <a:srgbClr val="C0C0C0"/>
                  </a:outerShdw>
                </a:effectLst>
              </a:rPr>
              <a:t>sù</a:t>
            </a:r>
            <a:r>
              <a:rPr lang="zh-CN" altLang="en-US" sz="36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）</a:t>
            </a:r>
          </a:p>
        </p:txBody>
      </p:sp>
      <p:sp>
        <p:nvSpPr>
          <p:cNvPr id="23562" name="Text Box 10"/>
          <p:cNvSpPr txBox="1">
            <a:spLocks noChangeArrowheads="1"/>
          </p:cNvSpPr>
          <p:nvPr/>
        </p:nvSpPr>
        <p:spPr bwMode="auto">
          <a:xfrm>
            <a:off x="5795963" y="3789363"/>
            <a:ext cx="206533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（</a:t>
            </a:r>
            <a:r>
              <a:rPr lang="en-US" altLang="zh-CN" sz="3600" b="1">
                <a:effectLst>
                  <a:outerShdw blurRad="38100" dist="38100" dir="2700000" algn="tl">
                    <a:srgbClr val="C0C0C0"/>
                  </a:outerShdw>
                </a:effectLst>
              </a:rPr>
              <a:t>tuān</a:t>
            </a:r>
            <a:r>
              <a:rPr lang="zh-CN" altLang="en-US" sz="36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）</a:t>
            </a:r>
          </a:p>
        </p:txBody>
      </p:sp>
      <p:sp>
        <p:nvSpPr>
          <p:cNvPr id="23563" name="Text Box 11"/>
          <p:cNvSpPr txBox="1">
            <a:spLocks noChangeArrowheads="1"/>
          </p:cNvSpPr>
          <p:nvPr/>
        </p:nvSpPr>
        <p:spPr bwMode="auto">
          <a:xfrm>
            <a:off x="1835150" y="4652963"/>
            <a:ext cx="188753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（</a:t>
            </a:r>
            <a:r>
              <a:rPr lang="en-US" altLang="zh-CN" sz="3600" b="1">
                <a:effectLst>
                  <a:outerShdw blurRad="38100" dist="38100" dir="2700000" algn="tl">
                    <a:srgbClr val="C0C0C0"/>
                  </a:outerShdw>
                </a:effectLst>
              </a:rPr>
              <a:t>yăn</a:t>
            </a:r>
            <a:r>
              <a:rPr lang="zh-CN" altLang="en-US" sz="36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）</a:t>
            </a:r>
          </a:p>
        </p:txBody>
      </p:sp>
      <p:sp>
        <p:nvSpPr>
          <p:cNvPr id="23564" name="Text Box 12"/>
          <p:cNvSpPr txBox="1">
            <a:spLocks noChangeArrowheads="1"/>
          </p:cNvSpPr>
          <p:nvPr/>
        </p:nvSpPr>
        <p:spPr bwMode="auto">
          <a:xfrm>
            <a:off x="5795963" y="4724400"/>
            <a:ext cx="191293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（</a:t>
            </a:r>
            <a:r>
              <a:rPr lang="en-US" altLang="zh-CN" sz="3600" b="1">
                <a:effectLst>
                  <a:outerShdw blurRad="38100" dist="38100" dir="2700000" algn="tl">
                    <a:srgbClr val="C0C0C0"/>
                  </a:outerShdw>
                </a:effectLst>
              </a:rPr>
              <a:t>shù</a:t>
            </a:r>
            <a:r>
              <a:rPr lang="zh-CN" altLang="en-US" sz="36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）</a:t>
            </a:r>
          </a:p>
        </p:txBody>
      </p:sp>
      <p:sp>
        <p:nvSpPr>
          <p:cNvPr id="23565" name="Text Box 13"/>
          <p:cNvSpPr txBox="1">
            <a:spLocks noChangeArrowheads="1"/>
          </p:cNvSpPr>
          <p:nvPr/>
        </p:nvSpPr>
        <p:spPr bwMode="auto">
          <a:xfrm>
            <a:off x="1887538" y="5603875"/>
            <a:ext cx="188753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（</a:t>
            </a:r>
            <a:r>
              <a:rPr lang="en-US" altLang="zh-CN" sz="3600" b="1">
                <a:effectLst>
                  <a:outerShdw blurRad="38100" dist="38100" dir="2700000" algn="tl">
                    <a:srgbClr val="C0C0C0"/>
                  </a:outerShdw>
                </a:effectLst>
              </a:rPr>
              <a:t>zhǔ</a:t>
            </a:r>
            <a:r>
              <a:rPr lang="zh-CN" altLang="en-US" sz="36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）</a:t>
            </a:r>
          </a:p>
        </p:txBody>
      </p:sp>
      <p:sp>
        <p:nvSpPr>
          <p:cNvPr id="23566" name="Text Box 14"/>
          <p:cNvSpPr txBox="1">
            <a:spLocks noChangeArrowheads="1"/>
          </p:cNvSpPr>
          <p:nvPr/>
        </p:nvSpPr>
        <p:spPr bwMode="auto">
          <a:xfrm>
            <a:off x="5775325" y="5603875"/>
            <a:ext cx="242093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（</a:t>
            </a:r>
            <a:r>
              <a:rPr lang="en-US" altLang="zh-CN" sz="3600" b="1">
                <a:effectLst>
                  <a:outerShdw blurRad="38100" dist="38100" dir="2700000" algn="tl">
                    <a:srgbClr val="C0C0C0"/>
                  </a:outerShdw>
                </a:effectLst>
              </a:rPr>
              <a:t>zhuăn</a:t>
            </a:r>
            <a:r>
              <a:rPr lang="zh-CN" altLang="en-US" sz="36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）</a:t>
            </a:r>
          </a:p>
        </p:txBody>
      </p:sp>
      <p:pic>
        <p:nvPicPr>
          <p:cNvPr id="23567" name="Picture 16" descr="http_imgloadCAO2XF7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5" y="549275"/>
            <a:ext cx="1763713" cy="121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3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3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3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3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3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7" grpId="0"/>
      <p:bldP spid="23558" grpId="0"/>
      <p:bldP spid="23559" grpId="0"/>
      <p:bldP spid="23560" grpId="0"/>
      <p:bldP spid="23561" grpId="0"/>
      <p:bldP spid="23562" grpId="0"/>
      <p:bldP spid="23563" grpId="0"/>
      <p:bldP spid="23564" grpId="0"/>
      <p:bldP spid="23565" grpId="0"/>
      <p:bldP spid="2356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6"/>
          <p:cNvSpPr txBox="1">
            <a:spLocks noChangeArrowheads="1"/>
          </p:cNvSpPr>
          <p:nvPr/>
        </p:nvSpPr>
        <p:spPr bwMode="auto">
          <a:xfrm>
            <a:off x="3779838" y="765175"/>
            <a:ext cx="231775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5400">
                <a:solidFill>
                  <a:srgbClr val="FF3300"/>
                </a:solidFill>
                <a:latin typeface="Times New Roman" panose="02020603050405020304" pitchFamily="18" charset="0"/>
                <a:ea typeface="方正粗倩简体" pitchFamily="65" charset="-122"/>
              </a:rPr>
              <a:t> </a:t>
            </a:r>
            <a:r>
              <a:rPr lang="zh-CN" altLang="en-US" sz="4400" b="1">
                <a:latin typeface="楷体_GB2312" pitchFamily="49" charset="-122"/>
                <a:ea typeface="楷体_GB2312" pitchFamily="49" charset="-122"/>
              </a:rPr>
              <a:t>三   峡</a:t>
            </a:r>
          </a:p>
        </p:txBody>
      </p:sp>
      <p:sp>
        <p:nvSpPr>
          <p:cNvPr id="24579" name="Text Box 8"/>
          <p:cNvSpPr txBox="1">
            <a:spLocks noChangeArrowheads="1"/>
          </p:cNvSpPr>
          <p:nvPr/>
        </p:nvSpPr>
        <p:spPr bwMode="auto">
          <a:xfrm>
            <a:off x="539750" y="1703388"/>
            <a:ext cx="8208963" cy="393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en-US" sz="3600" b="1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自三峡七百里中，两岸连山，略无</a:t>
            </a:r>
          </a:p>
          <a:p>
            <a:pPr eaLnBrk="1" hangingPunct="1"/>
            <a:r>
              <a:rPr lang="zh-CN" altLang="en-US" sz="3600" b="1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阙处。重岩叠嶂，隐天蔽日，自非亭午</a:t>
            </a:r>
          </a:p>
          <a:p>
            <a:pPr eaLnBrk="1" hangingPunct="1"/>
            <a:r>
              <a:rPr lang="zh-CN" altLang="en-US" sz="3600" b="1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夜分，不见曦月。 </a:t>
            </a:r>
          </a:p>
          <a:p>
            <a:pPr eaLnBrk="1" hangingPunct="1"/>
            <a:r>
              <a:rPr lang="zh-CN" altLang="en-US" sz="3600" b="1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   至于夏水襄陵，沿溯阻绝。或王命</a:t>
            </a:r>
          </a:p>
          <a:p>
            <a:pPr eaLnBrk="1" hangingPunct="1"/>
            <a:r>
              <a:rPr lang="zh-CN" altLang="en-US" sz="3600" b="1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急宣，有时朝发白帝，暮到江陵，其间</a:t>
            </a:r>
          </a:p>
          <a:p>
            <a:pPr eaLnBrk="1" hangingPunct="1"/>
            <a:r>
              <a:rPr lang="zh-CN" altLang="en-US" sz="3600" b="1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千二百里，虽乘奔御风，不以疾也。 </a:t>
            </a:r>
          </a:p>
          <a:p>
            <a:pPr eaLnBrk="1" hangingPunct="1"/>
            <a:r>
              <a:rPr lang="zh-CN" altLang="en-US" sz="3600" b="1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       </a:t>
            </a:r>
          </a:p>
        </p:txBody>
      </p:sp>
      <p:pic>
        <p:nvPicPr>
          <p:cNvPr id="24580" name="三峡（张筠英朗读）－linyuy.wma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8" y="836613"/>
            <a:ext cx="657225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5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0154" fill="hold"/>
                                        <p:tgtEl>
                                          <p:spTgt spid="2458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580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580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296"/>
  <p:tag name="AS_OS" val="Microsoft Windows NT 5.1.2600 Service Pack 3"/>
  <p:tag name="AS_RELEASE_DATE" val="2013.02.28"/>
  <p:tag name="AS_VERSION" val="7.2.0.0"/>
  <p:tag name="AS_TITLE" val="Aspose.Slides for .NET 2.0"/>
</p:tagLst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教学无忧http://jiaoxue5u.taobao.com/专注中小学 教学事业！</Template>
  <TotalTime>971</TotalTime>
  <Words>1448</Words>
  <Application>Microsoft Office PowerPoint</Application>
  <PresentationFormat>全屏显示(4:3)</PresentationFormat>
  <Paragraphs>125</Paragraphs>
  <Slides>25</Slides>
  <Notes>2</Notes>
  <HiddenSlides>0</HiddenSlides>
  <MMClips>1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26" baseType="lpstr"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>教学无忧http://jiaoxue5u.taobao.com/专注中小学 教学事业！</Manager>
  <Company>教学无忧http://jiaoxue5u.taobao.com/专注中小学 教学事业！</Company>
  <LinksUpToDate>false</LinksUpToDate>
  <SharedDoc>false</SharedDoc>
  <HyperlinkBase>http://jiaoxue5u.taobao.com</HyperlinkBase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教学无忧http://jiaoxue5u.taobao.com/专注中小学 教学事业！</dc:title>
  <dc:subject>教学无忧http://jiaoxue5u.taobao.com/专注中小学 教学事业！</dc:subject>
  <dc:creator>教学无忧http://jiaoxue5u.taobao.com/专注中小学 教学事业！</dc:creator>
  <cp:keywords>教学无忧http://jiaoxue5u.taobao.com/专注中小学 教学事业！</cp:keywords>
  <dc:description>教学无忧http://jiaoxue5u.taobao.com/专注中小学 教学事业！</dc:description>
  <cp:lastModifiedBy>Administrator</cp:lastModifiedBy>
  <cp:revision>69</cp:revision>
  <dcterms:created xsi:type="dcterms:W3CDTF">1601-01-01T00:00:00Z</dcterms:created>
  <dcterms:modified xsi:type="dcterms:W3CDTF">2015-08-26T07:15:55Z</dcterms:modified>
  <cp:category>教学无忧http://jiaoxue5u.taobao.com/专注中小学 教学事业！</cp:category>
</cp:coreProperties>
</file>